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19" r:id="rId2"/>
    <p:sldId id="256" r:id="rId3"/>
    <p:sldId id="269" r:id="rId4"/>
    <p:sldId id="323" r:id="rId5"/>
    <p:sldId id="320" r:id="rId6"/>
    <p:sldId id="324" r:id="rId7"/>
    <p:sldId id="270" r:id="rId8"/>
    <p:sldId id="268" r:id="rId9"/>
    <p:sldId id="271" r:id="rId10"/>
    <p:sldId id="272" r:id="rId11"/>
    <p:sldId id="321" r:id="rId12"/>
    <p:sldId id="276" r:id="rId13"/>
    <p:sldId id="322" r:id="rId14"/>
    <p:sldId id="277" r:id="rId15"/>
    <p:sldId id="297" r:id="rId16"/>
    <p:sldId id="285" r:id="rId17"/>
    <p:sldId id="286" r:id="rId18"/>
    <p:sldId id="306" r:id="rId19"/>
    <p:sldId id="305" r:id="rId20"/>
    <p:sldId id="298" r:id="rId21"/>
    <p:sldId id="307" r:id="rId22"/>
    <p:sldId id="314" r:id="rId23"/>
    <p:sldId id="299" r:id="rId24"/>
    <p:sldId id="308" r:id="rId25"/>
    <p:sldId id="315" r:id="rId26"/>
    <p:sldId id="300" r:id="rId27"/>
    <p:sldId id="309" r:id="rId28"/>
    <p:sldId id="316" r:id="rId29"/>
    <p:sldId id="301" r:id="rId30"/>
    <p:sldId id="310" r:id="rId31"/>
    <p:sldId id="317" r:id="rId32"/>
    <p:sldId id="302" r:id="rId33"/>
    <p:sldId id="311" r:id="rId34"/>
    <p:sldId id="318" r:id="rId35"/>
    <p:sldId id="304" r:id="rId36"/>
    <p:sldId id="287" r:id="rId37"/>
    <p:sldId id="292" r:id="rId38"/>
    <p:sldId id="290" r:id="rId39"/>
    <p:sldId id="325" r:id="rId40"/>
    <p:sldId id="260" r:id="rId41"/>
    <p:sldId id="326" r:id="rId42"/>
    <p:sldId id="327" r:id="rId43"/>
    <p:sldId id="2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121"/>
    <a:srgbClr val="000B11"/>
    <a:srgbClr val="394945"/>
    <a:srgbClr val="0F2D73"/>
    <a:srgbClr val="18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420" autoAdjust="0"/>
  </p:normalViewPr>
  <p:slideViewPr>
    <p:cSldViewPr snapToGrid="0">
      <p:cViewPr>
        <p:scale>
          <a:sx n="63" d="100"/>
          <a:sy n="63" d="100"/>
        </p:scale>
        <p:origin x="1517" y="2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Sheet1!$B$2:$B$5</cx:f>
        <cx:lvl ptCount="4">
          <cx:pt idx="0">Healthcare Scheme</cx:pt>
          <cx:pt idx="1">50 Crore Individuals</cx:pt>
          <cx:pt idx="2">1500 Medical Procedures</cx:pt>
          <cx:pt idx="3">Pre- &amp; Post Hospitalization Expenses</cx:pt>
        </cx:lvl>
      </cx:strDim>
      <cx:numDim type="size">
        <cx:f>Sheet1!$C$2:$C$5</cx:f>
        <cx:lvl ptCount="4" formatCode="General">
          <cx:pt idx="0">1</cx:pt>
          <cx:pt idx="1">1</cx:pt>
          <cx:pt idx="2">1</cx:pt>
          <cx:pt idx="3">1</cx:pt>
        </cx:lvl>
      </cx:numDim>
    </cx:data>
  </cx:chartData>
  <cx:chart>
    <cx:title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4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title>
    <cx:plotArea>
      <cx:plotAreaRegion>
        <cx:series layoutId="sunburst" uniqueId="{BB7594B9-6FC0-4059-9B30-ADA916AF7E7E}">
          <cx:tx>
            <cx:txData>
              <cx:f>Sheet1!$C$1</cx:f>
              <cx:v/>
            </cx:txData>
          </cx:tx>
          <cx:dataLabels pos="ctr">
            <cx:visibility seriesName="0" categoryName="0" value="0"/>
            <cx:separator>, </cx:separator>
            <cx:dataLabel idx="2">
              <cx:visibility seriesName="0" categoryName="0" value="0"/>
              <cx:separator>, </cx:separator>
            </cx:dataLabel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026FDB-60E9-462B-9891-EC1211BF7FC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EAB0489-F325-49BF-9810-51ACF9ED9B19}">
      <dgm:prSet phldrT="[Text]" custT="1"/>
      <dgm:spPr/>
      <dgm:t>
        <a:bodyPr anchor="b"/>
        <a:lstStyle/>
        <a:p>
          <a:r>
            <a:rPr lang="en-IN" sz="2400" dirty="0"/>
            <a:t>Level 1 Refinement</a:t>
          </a:r>
        </a:p>
      </dgm:t>
    </dgm:pt>
    <dgm:pt modelId="{0909B61D-B15D-47C3-8BF6-F94EB1B0EA42}" type="parTrans" cxnId="{A18374BA-ACE2-4BFB-A015-57B9CC45E285}">
      <dgm:prSet/>
      <dgm:spPr/>
      <dgm:t>
        <a:bodyPr/>
        <a:lstStyle/>
        <a:p>
          <a:endParaRPr lang="en-IN" sz="2400"/>
        </a:p>
      </dgm:t>
    </dgm:pt>
    <dgm:pt modelId="{6A769033-BF1E-4A23-A872-824FF7397480}" type="sibTrans" cxnId="{A18374BA-ACE2-4BFB-A015-57B9CC45E285}">
      <dgm:prSet custT="1"/>
      <dgm:spPr/>
      <dgm:t>
        <a:bodyPr/>
        <a:lstStyle/>
        <a:p>
          <a:endParaRPr lang="en-IN" sz="1800"/>
        </a:p>
      </dgm:t>
    </dgm:pt>
    <dgm:pt modelId="{66FBBD2E-9160-4C19-8B88-A50A687B4C8C}">
      <dgm:prSet phldrT="[Text]" custT="1"/>
      <dgm:spPr/>
      <dgm:t>
        <a:bodyPr anchor="ctr"/>
        <a:lstStyle/>
        <a:p>
          <a:r>
            <a:rPr lang="en-IN" sz="2400" dirty="0"/>
            <a:t>Trailing Spaces</a:t>
          </a:r>
        </a:p>
      </dgm:t>
    </dgm:pt>
    <dgm:pt modelId="{23DB8E69-5900-46C5-ACF3-929B3CC670B5}" type="parTrans" cxnId="{270DD99D-AEA0-4465-BDF6-A4CCA9602DFA}">
      <dgm:prSet/>
      <dgm:spPr/>
      <dgm:t>
        <a:bodyPr/>
        <a:lstStyle/>
        <a:p>
          <a:endParaRPr lang="en-IN" sz="2400"/>
        </a:p>
      </dgm:t>
    </dgm:pt>
    <dgm:pt modelId="{1F338D9D-330C-4C70-9951-2E97A1AB5C5A}" type="sibTrans" cxnId="{270DD99D-AEA0-4465-BDF6-A4CCA9602DFA}">
      <dgm:prSet/>
      <dgm:spPr/>
      <dgm:t>
        <a:bodyPr/>
        <a:lstStyle/>
        <a:p>
          <a:endParaRPr lang="en-IN" sz="2400"/>
        </a:p>
      </dgm:t>
    </dgm:pt>
    <dgm:pt modelId="{72C11260-19B5-469C-A81B-A4415A9CDAF7}">
      <dgm:prSet phldrT="[Text]" custT="1"/>
      <dgm:spPr/>
      <dgm:t>
        <a:bodyPr anchor="b"/>
        <a:lstStyle/>
        <a:p>
          <a:r>
            <a:rPr lang="en-IN" sz="2400" dirty="0"/>
            <a:t>Level 2 Refinement</a:t>
          </a:r>
        </a:p>
      </dgm:t>
    </dgm:pt>
    <dgm:pt modelId="{382DDA7D-B9B5-4FCB-A20B-7A04B734B45C}" type="parTrans" cxnId="{B60092E5-8544-47CB-BAC2-950B466350CA}">
      <dgm:prSet/>
      <dgm:spPr/>
      <dgm:t>
        <a:bodyPr/>
        <a:lstStyle/>
        <a:p>
          <a:endParaRPr lang="en-IN" sz="2400"/>
        </a:p>
      </dgm:t>
    </dgm:pt>
    <dgm:pt modelId="{539F65F5-7528-4C0A-83C9-4B3A6E8D7DA5}" type="sibTrans" cxnId="{B60092E5-8544-47CB-BAC2-950B466350CA}">
      <dgm:prSet custT="1"/>
      <dgm:spPr/>
      <dgm:t>
        <a:bodyPr/>
        <a:lstStyle/>
        <a:p>
          <a:endParaRPr lang="en-IN" sz="1800"/>
        </a:p>
      </dgm:t>
    </dgm:pt>
    <dgm:pt modelId="{CB595E97-D06C-4456-ACB1-582AFFE6A0FF}">
      <dgm:prSet phldrT="[Text]" custT="1"/>
      <dgm:spPr/>
      <dgm:t>
        <a:bodyPr anchor="ctr"/>
        <a:lstStyle/>
        <a:p>
          <a:r>
            <a:rPr lang="en-IN" sz="2400" dirty="0"/>
            <a:t>Ambiguity due to abbreviations and variations of words</a:t>
          </a:r>
        </a:p>
      </dgm:t>
    </dgm:pt>
    <dgm:pt modelId="{E82845C8-9AB1-49F9-9CE2-BF5E9A4BAB39}" type="parTrans" cxnId="{03730ED0-DCC1-4154-97BD-EB71EB4FFDAE}">
      <dgm:prSet/>
      <dgm:spPr/>
      <dgm:t>
        <a:bodyPr/>
        <a:lstStyle/>
        <a:p>
          <a:endParaRPr lang="en-IN" sz="2400"/>
        </a:p>
      </dgm:t>
    </dgm:pt>
    <dgm:pt modelId="{BB71A789-8713-452A-944F-031B89DD57D5}" type="sibTrans" cxnId="{03730ED0-DCC1-4154-97BD-EB71EB4FFDAE}">
      <dgm:prSet/>
      <dgm:spPr/>
      <dgm:t>
        <a:bodyPr/>
        <a:lstStyle/>
        <a:p>
          <a:endParaRPr lang="en-IN" sz="2400"/>
        </a:p>
      </dgm:t>
    </dgm:pt>
    <dgm:pt modelId="{B9AFCC97-6C7A-4FAE-9F89-D646EAF26C91}">
      <dgm:prSet phldrT="[Text]" custT="1"/>
      <dgm:spPr/>
      <dgm:t>
        <a:bodyPr anchor="b"/>
        <a:lstStyle/>
        <a:p>
          <a:r>
            <a:rPr lang="en-IN" sz="2400" dirty="0"/>
            <a:t>Level 3 Refinement</a:t>
          </a:r>
        </a:p>
      </dgm:t>
    </dgm:pt>
    <dgm:pt modelId="{0E34235D-8D3E-47A2-B350-1921180ADE4F}" type="parTrans" cxnId="{0A2AC730-86C4-42B3-B4CB-551A7074729E}">
      <dgm:prSet/>
      <dgm:spPr/>
      <dgm:t>
        <a:bodyPr/>
        <a:lstStyle/>
        <a:p>
          <a:endParaRPr lang="en-IN" sz="2400"/>
        </a:p>
      </dgm:t>
    </dgm:pt>
    <dgm:pt modelId="{9150748E-6270-44F9-B04F-B8B777E394C1}" type="sibTrans" cxnId="{0A2AC730-86C4-42B3-B4CB-551A7074729E}">
      <dgm:prSet/>
      <dgm:spPr/>
      <dgm:t>
        <a:bodyPr/>
        <a:lstStyle/>
        <a:p>
          <a:endParaRPr lang="en-IN" sz="2400"/>
        </a:p>
      </dgm:t>
    </dgm:pt>
    <dgm:pt modelId="{4A9731EF-4AE3-4D6E-B10E-79667FC38A58}">
      <dgm:prSet phldrT="[Text]" custT="1"/>
      <dgm:spPr/>
      <dgm:t>
        <a:bodyPr anchor="ctr"/>
        <a:lstStyle/>
        <a:p>
          <a:r>
            <a:rPr lang="en-IN" sz="2400" dirty="0"/>
            <a:t>Duplicate words</a:t>
          </a:r>
        </a:p>
      </dgm:t>
    </dgm:pt>
    <dgm:pt modelId="{FCB646EE-DE00-4F94-A561-A46C48722783}" type="parTrans" cxnId="{775B966E-F3FC-4C16-AD1A-0662797DDE23}">
      <dgm:prSet/>
      <dgm:spPr/>
      <dgm:t>
        <a:bodyPr/>
        <a:lstStyle/>
        <a:p>
          <a:endParaRPr lang="en-IN" sz="2400"/>
        </a:p>
      </dgm:t>
    </dgm:pt>
    <dgm:pt modelId="{C5EEE505-8B7E-449D-B58B-7C868C7B5ABE}" type="sibTrans" cxnId="{775B966E-F3FC-4C16-AD1A-0662797DDE23}">
      <dgm:prSet/>
      <dgm:spPr/>
      <dgm:t>
        <a:bodyPr/>
        <a:lstStyle/>
        <a:p>
          <a:endParaRPr lang="en-IN" sz="2400"/>
        </a:p>
      </dgm:t>
    </dgm:pt>
    <dgm:pt modelId="{BD6A1DE7-6FAC-48BB-87DA-77A7FC55C842}">
      <dgm:prSet phldrT="[Text]" custT="1"/>
      <dgm:spPr/>
      <dgm:t>
        <a:bodyPr anchor="ctr"/>
        <a:lstStyle/>
        <a:p>
          <a:r>
            <a:rPr lang="en-IN" sz="2400" dirty="0"/>
            <a:t>New Lines</a:t>
          </a:r>
        </a:p>
      </dgm:t>
    </dgm:pt>
    <dgm:pt modelId="{78CF431D-0794-49C5-9BA4-2F6B1CCF40C6}" type="parTrans" cxnId="{C1007C3B-49A0-4CA6-8E19-13A28B615E9F}">
      <dgm:prSet/>
      <dgm:spPr/>
      <dgm:t>
        <a:bodyPr/>
        <a:lstStyle/>
        <a:p>
          <a:endParaRPr lang="en-IN" sz="2400"/>
        </a:p>
      </dgm:t>
    </dgm:pt>
    <dgm:pt modelId="{9E91F130-8F85-4B95-A05E-B4B82D3C2301}" type="sibTrans" cxnId="{C1007C3B-49A0-4CA6-8E19-13A28B615E9F}">
      <dgm:prSet/>
      <dgm:spPr/>
      <dgm:t>
        <a:bodyPr/>
        <a:lstStyle/>
        <a:p>
          <a:endParaRPr lang="en-IN" sz="2400"/>
        </a:p>
      </dgm:t>
    </dgm:pt>
    <dgm:pt modelId="{E3DC1797-C0CC-4A37-AF3A-EC5868F0E7DF}">
      <dgm:prSet phldrT="[Text]" custT="1"/>
      <dgm:spPr/>
      <dgm:t>
        <a:bodyPr anchor="ctr"/>
        <a:lstStyle/>
        <a:p>
          <a:r>
            <a:rPr lang="en-IN" sz="2400" dirty="0"/>
            <a:t>Characters</a:t>
          </a:r>
        </a:p>
      </dgm:t>
    </dgm:pt>
    <dgm:pt modelId="{1B4D95DA-B52D-41D3-9200-EFDAC8842DE5}" type="parTrans" cxnId="{D25BDE62-1854-43D1-B3BE-9B40A3F33BE6}">
      <dgm:prSet/>
      <dgm:spPr/>
      <dgm:t>
        <a:bodyPr/>
        <a:lstStyle/>
        <a:p>
          <a:endParaRPr lang="en-IN" sz="2400"/>
        </a:p>
      </dgm:t>
    </dgm:pt>
    <dgm:pt modelId="{18810229-DB1A-4B08-AF44-0B4FF5297440}" type="sibTrans" cxnId="{D25BDE62-1854-43D1-B3BE-9B40A3F33BE6}">
      <dgm:prSet/>
      <dgm:spPr/>
      <dgm:t>
        <a:bodyPr/>
        <a:lstStyle/>
        <a:p>
          <a:endParaRPr lang="en-IN" sz="2400"/>
        </a:p>
      </dgm:t>
    </dgm:pt>
    <dgm:pt modelId="{F2680FDA-36F1-4089-876F-2A5A2210A6E2}">
      <dgm:prSet phldrT="[Text]" custT="1"/>
      <dgm:spPr/>
      <dgm:t>
        <a:bodyPr anchor="ctr"/>
        <a:lstStyle/>
        <a:p>
          <a:r>
            <a:rPr lang="en-IN" sz="2400" dirty="0"/>
            <a:t>Numberings</a:t>
          </a:r>
        </a:p>
      </dgm:t>
    </dgm:pt>
    <dgm:pt modelId="{EBEB08B8-4BD6-414E-A36E-8F4D86453BCB}" type="parTrans" cxnId="{AD8406FE-DB88-49D5-BB0B-0DA76809D3BA}">
      <dgm:prSet/>
      <dgm:spPr/>
      <dgm:t>
        <a:bodyPr/>
        <a:lstStyle/>
        <a:p>
          <a:endParaRPr lang="en-IN" sz="2400"/>
        </a:p>
      </dgm:t>
    </dgm:pt>
    <dgm:pt modelId="{0BFE8083-7500-46CB-8EEC-A5954789C3D0}" type="sibTrans" cxnId="{AD8406FE-DB88-49D5-BB0B-0DA76809D3BA}">
      <dgm:prSet/>
      <dgm:spPr/>
      <dgm:t>
        <a:bodyPr/>
        <a:lstStyle/>
        <a:p>
          <a:endParaRPr lang="en-IN" sz="2400"/>
        </a:p>
      </dgm:t>
    </dgm:pt>
    <dgm:pt modelId="{C8E81C48-40E0-4821-B822-1171686B513D}" type="pres">
      <dgm:prSet presAssocID="{05026FDB-60E9-462B-9891-EC1211BF7FC8}" presName="linearFlow" presStyleCnt="0">
        <dgm:presLayoutVars>
          <dgm:dir/>
          <dgm:animLvl val="lvl"/>
          <dgm:resizeHandles val="exact"/>
        </dgm:presLayoutVars>
      </dgm:prSet>
      <dgm:spPr/>
    </dgm:pt>
    <dgm:pt modelId="{D760B617-4566-40FD-8F97-A011A4D28C88}" type="pres">
      <dgm:prSet presAssocID="{FEAB0489-F325-49BF-9810-51ACF9ED9B19}" presName="composite" presStyleCnt="0"/>
      <dgm:spPr/>
    </dgm:pt>
    <dgm:pt modelId="{E09C2CBF-F092-4395-B181-F8E1AE77EE3C}" type="pres">
      <dgm:prSet presAssocID="{FEAB0489-F325-49BF-9810-51ACF9ED9B1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F393F04-25E9-42B3-BAC1-13BD3E6A2A5A}" type="pres">
      <dgm:prSet presAssocID="{FEAB0489-F325-49BF-9810-51ACF9ED9B19}" presName="parSh" presStyleLbl="node1" presStyleIdx="0" presStyleCnt="3"/>
      <dgm:spPr/>
    </dgm:pt>
    <dgm:pt modelId="{24D22315-A83B-472C-9FBB-791E3261AB19}" type="pres">
      <dgm:prSet presAssocID="{FEAB0489-F325-49BF-9810-51ACF9ED9B19}" presName="desTx" presStyleLbl="fgAcc1" presStyleIdx="0" presStyleCnt="3" custScaleX="151398">
        <dgm:presLayoutVars>
          <dgm:bulletEnabled val="1"/>
        </dgm:presLayoutVars>
      </dgm:prSet>
      <dgm:spPr/>
    </dgm:pt>
    <dgm:pt modelId="{F29F4E31-7DF4-48F6-9A78-B582AA3E1E71}" type="pres">
      <dgm:prSet presAssocID="{6A769033-BF1E-4A23-A872-824FF7397480}" presName="sibTrans" presStyleLbl="sibTrans2D1" presStyleIdx="0" presStyleCnt="2"/>
      <dgm:spPr/>
    </dgm:pt>
    <dgm:pt modelId="{1251246C-9134-4A23-BCFD-59F1D8E9F069}" type="pres">
      <dgm:prSet presAssocID="{6A769033-BF1E-4A23-A872-824FF7397480}" presName="connTx" presStyleLbl="sibTrans2D1" presStyleIdx="0" presStyleCnt="2"/>
      <dgm:spPr/>
    </dgm:pt>
    <dgm:pt modelId="{2EB49DFD-6506-4F97-BC64-6A14AD1573CD}" type="pres">
      <dgm:prSet presAssocID="{72C11260-19B5-469C-A81B-A4415A9CDAF7}" presName="composite" presStyleCnt="0"/>
      <dgm:spPr/>
    </dgm:pt>
    <dgm:pt modelId="{12DD7BA8-6E16-4FCF-A94B-491B566FCBFD}" type="pres">
      <dgm:prSet presAssocID="{72C11260-19B5-469C-A81B-A4415A9CDAF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36A6E30-556D-483C-95E6-56848E894DAB}" type="pres">
      <dgm:prSet presAssocID="{72C11260-19B5-469C-A81B-A4415A9CDAF7}" presName="parSh" presStyleLbl="node1" presStyleIdx="1" presStyleCnt="3"/>
      <dgm:spPr/>
    </dgm:pt>
    <dgm:pt modelId="{FE7E2149-EE52-44B1-B46D-7377C5F04F79}" type="pres">
      <dgm:prSet presAssocID="{72C11260-19B5-469C-A81B-A4415A9CDAF7}" presName="desTx" presStyleLbl="fgAcc1" presStyleIdx="1" presStyleCnt="3" custScaleX="150534">
        <dgm:presLayoutVars>
          <dgm:bulletEnabled val="1"/>
        </dgm:presLayoutVars>
      </dgm:prSet>
      <dgm:spPr/>
    </dgm:pt>
    <dgm:pt modelId="{4BADE5F9-1CFE-4057-85E3-29890EC0BCED}" type="pres">
      <dgm:prSet presAssocID="{539F65F5-7528-4C0A-83C9-4B3A6E8D7DA5}" presName="sibTrans" presStyleLbl="sibTrans2D1" presStyleIdx="1" presStyleCnt="2"/>
      <dgm:spPr/>
    </dgm:pt>
    <dgm:pt modelId="{EEA7D237-163A-4780-AE0D-096ABCE8DBE6}" type="pres">
      <dgm:prSet presAssocID="{539F65F5-7528-4C0A-83C9-4B3A6E8D7DA5}" presName="connTx" presStyleLbl="sibTrans2D1" presStyleIdx="1" presStyleCnt="2"/>
      <dgm:spPr/>
    </dgm:pt>
    <dgm:pt modelId="{56789FE0-3ECB-4424-B93A-A2F73F9E1144}" type="pres">
      <dgm:prSet presAssocID="{B9AFCC97-6C7A-4FAE-9F89-D646EAF26C91}" presName="composite" presStyleCnt="0"/>
      <dgm:spPr/>
    </dgm:pt>
    <dgm:pt modelId="{F3B5DED1-C124-4994-A35B-0C1BE0D07225}" type="pres">
      <dgm:prSet presAssocID="{B9AFCC97-6C7A-4FAE-9F89-D646EAF26C9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3343B19-A350-412D-B56C-8819D07C5C2A}" type="pres">
      <dgm:prSet presAssocID="{B9AFCC97-6C7A-4FAE-9F89-D646EAF26C91}" presName="parSh" presStyleLbl="node1" presStyleIdx="2" presStyleCnt="3"/>
      <dgm:spPr/>
    </dgm:pt>
    <dgm:pt modelId="{5C31012D-0BB7-4209-8598-5664603BD225}" type="pres">
      <dgm:prSet presAssocID="{B9AFCC97-6C7A-4FAE-9F89-D646EAF26C91}" presName="desTx" presStyleLbl="fgAcc1" presStyleIdx="2" presStyleCnt="3" custScaleX="148758">
        <dgm:presLayoutVars>
          <dgm:bulletEnabled val="1"/>
        </dgm:presLayoutVars>
      </dgm:prSet>
      <dgm:spPr/>
    </dgm:pt>
  </dgm:ptLst>
  <dgm:cxnLst>
    <dgm:cxn modelId="{D4550909-6641-412A-BD4D-BE2A081B0140}" type="presOf" srcId="{B9AFCC97-6C7A-4FAE-9F89-D646EAF26C91}" destId="{F3B5DED1-C124-4994-A35B-0C1BE0D07225}" srcOrd="0" destOrd="0" presId="urn:microsoft.com/office/officeart/2005/8/layout/process3"/>
    <dgm:cxn modelId="{5AEC700C-F78A-4DB3-97BE-CD7547C84B50}" type="presOf" srcId="{05026FDB-60E9-462B-9891-EC1211BF7FC8}" destId="{C8E81C48-40E0-4821-B822-1171686B513D}" srcOrd="0" destOrd="0" presId="urn:microsoft.com/office/officeart/2005/8/layout/process3"/>
    <dgm:cxn modelId="{688ED11E-52EE-4174-B701-8548CA73A00F}" type="presOf" srcId="{72C11260-19B5-469C-A81B-A4415A9CDAF7}" destId="{C36A6E30-556D-483C-95E6-56848E894DAB}" srcOrd="1" destOrd="0" presId="urn:microsoft.com/office/officeart/2005/8/layout/process3"/>
    <dgm:cxn modelId="{0A2AC730-86C4-42B3-B4CB-551A7074729E}" srcId="{05026FDB-60E9-462B-9891-EC1211BF7FC8}" destId="{B9AFCC97-6C7A-4FAE-9F89-D646EAF26C91}" srcOrd="2" destOrd="0" parTransId="{0E34235D-8D3E-47A2-B350-1921180ADE4F}" sibTransId="{9150748E-6270-44F9-B04F-B8B777E394C1}"/>
    <dgm:cxn modelId="{92095938-D10B-417A-B3BB-A6970863C6D0}" type="presOf" srcId="{6A769033-BF1E-4A23-A872-824FF7397480}" destId="{F29F4E31-7DF4-48F6-9A78-B582AA3E1E71}" srcOrd="0" destOrd="0" presId="urn:microsoft.com/office/officeart/2005/8/layout/process3"/>
    <dgm:cxn modelId="{C1007C3B-49A0-4CA6-8E19-13A28B615E9F}" srcId="{FEAB0489-F325-49BF-9810-51ACF9ED9B19}" destId="{BD6A1DE7-6FAC-48BB-87DA-77A7FC55C842}" srcOrd="1" destOrd="0" parTransId="{78CF431D-0794-49C5-9BA4-2F6B1CCF40C6}" sibTransId="{9E91F130-8F85-4B95-A05E-B4B82D3C2301}"/>
    <dgm:cxn modelId="{D25BDE62-1854-43D1-B3BE-9B40A3F33BE6}" srcId="{FEAB0489-F325-49BF-9810-51ACF9ED9B19}" destId="{E3DC1797-C0CC-4A37-AF3A-EC5868F0E7DF}" srcOrd="2" destOrd="0" parTransId="{1B4D95DA-B52D-41D3-9200-EFDAC8842DE5}" sibTransId="{18810229-DB1A-4B08-AF44-0B4FF5297440}"/>
    <dgm:cxn modelId="{E5C8D368-B254-4725-A94B-06B0996F935D}" type="presOf" srcId="{FEAB0489-F325-49BF-9810-51ACF9ED9B19}" destId="{BF393F04-25E9-42B3-BAC1-13BD3E6A2A5A}" srcOrd="1" destOrd="0" presId="urn:microsoft.com/office/officeart/2005/8/layout/process3"/>
    <dgm:cxn modelId="{E9613F4E-904E-48F7-9B07-14F274F37A06}" type="presOf" srcId="{BD6A1DE7-6FAC-48BB-87DA-77A7FC55C842}" destId="{24D22315-A83B-472C-9FBB-791E3261AB19}" srcOrd="0" destOrd="1" presId="urn:microsoft.com/office/officeart/2005/8/layout/process3"/>
    <dgm:cxn modelId="{775B966E-F3FC-4C16-AD1A-0662797DDE23}" srcId="{B9AFCC97-6C7A-4FAE-9F89-D646EAF26C91}" destId="{4A9731EF-4AE3-4D6E-B10E-79667FC38A58}" srcOrd="0" destOrd="0" parTransId="{FCB646EE-DE00-4F94-A561-A46C48722783}" sibTransId="{C5EEE505-8B7E-449D-B58B-7C868C7B5ABE}"/>
    <dgm:cxn modelId="{8C76A897-889B-4D07-9050-E89DAE397090}" type="presOf" srcId="{539F65F5-7528-4C0A-83C9-4B3A6E8D7DA5}" destId="{EEA7D237-163A-4780-AE0D-096ABCE8DBE6}" srcOrd="1" destOrd="0" presId="urn:microsoft.com/office/officeart/2005/8/layout/process3"/>
    <dgm:cxn modelId="{270DD99D-AEA0-4465-BDF6-A4CCA9602DFA}" srcId="{FEAB0489-F325-49BF-9810-51ACF9ED9B19}" destId="{66FBBD2E-9160-4C19-8B88-A50A687B4C8C}" srcOrd="0" destOrd="0" parTransId="{23DB8E69-5900-46C5-ACF3-929B3CC670B5}" sibTransId="{1F338D9D-330C-4C70-9951-2E97A1AB5C5A}"/>
    <dgm:cxn modelId="{3132D29E-8AAD-4E9D-84D4-23ACDA7FDBBF}" type="presOf" srcId="{B9AFCC97-6C7A-4FAE-9F89-D646EAF26C91}" destId="{03343B19-A350-412D-B56C-8819D07C5C2A}" srcOrd="1" destOrd="0" presId="urn:microsoft.com/office/officeart/2005/8/layout/process3"/>
    <dgm:cxn modelId="{4AB7B19F-1D62-4EC4-B413-59EB4FA9EFB2}" type="presOf" srcId="{E3DC1797-C0CC-4A37-AF3A-EC5868F0E7DF}" destId="{24D22315-A83B-472C-9FBB-791E3261AB19}" srcOrd="0" destOrd="2" presId="urn:microsoft.com/office/officeart/2005/8/layout/process3"/>
    <dgm:cxn modelId="{A18374BA-ACE2-4BFB-A015-57B9CC45E285}" srcId="{05026FDB-60E9-462B-9891-EC1211BF7FC8}" destId="{FEAB0489-F325-49BF-9810-51ACF9ED9B19}" srcOrd="0" destOrd="0" parTransId="{0909B61D-B15D-47C3-8BF6-F94EB1B0EA42}" sibTransId="{6A769033-BF1E-4A23-A872-824FF7397480}"/>
    <dgm:cxn modelId="{F76039C9-A6AF-4CFE-B2A8-902E106A8E41}" type="presOf" srcId="{F2680FDA-36F1-4089-876F-2A5A2210A6E2}" destId="{24D22315-A83B-472C-9FBB-791E3261AB19}" srcOrd="0" destOrd="3" presId="urn:microsoft.com/office/officeart/2005/8/layout/process3"/>
    <dgm:cxn modelId="{03730ED0-DCC1-4154-97BD-EB71EB4FFDAE}" srcId="{72C11260-19B5-469C-A81B-A4415A9CDAF7}" destId="{CB595E97-D06C-4456-ACB1-582AFFE6A0FF}" srcOrd="0" destOrd="0" parTransId="{E82845C8-9AB1-49F9-9CE2-BF5E9A4BAB39}" sibTransId="{BB71A789-8713-452A-944F-031B89DD57D5}"/>
    <dgm:cxn modelId="{4B63A1D9-C261-4C22-8988-BA87DCBAC42E}" type="presOf" srcId="{6A769033-BF1E-4A23-A872-824FF7397480}" destId="{1251246C-9134-4A23-BCFD-59F1D8E9F069}" srcOrd="1" destOrd="0" presId="urn:microsoft.com/office/officeart/2005/8/layout/process3"/>
    <dgm:cxn modelId="{E88CEFDC-F81C-4125-A48F-680FC1F442C5}" type="presOf" srcId="{FEAB0489-F325-49BF-9810-51ACF9ED9B19}" destId="{E09C2CBF-F092-4395-B181-F8E1AE77EE3C}" srcOrd="0" destOrd="0" presId="urn:microsoft.com/office/officeart/2005/8/layout/process3"/>
    <dgm:cxn modelId="{B60092E5-8544-47CB-BAC2-950B466350CA}" srcId="{05026FDB-60E9-462B-9891-EC1211BF7FC8}" destId="{72C11260-19B5-469C-A81B-A4415A9CDAF7}" srcOrd="1" destOrd="0" parTransId="{382DDA7D-B9B5-4FCB-A20B-7A04B734B45C}" sibTransId="{539F65F5-7528-4C0A-83C9-4B3A6E8D7DA5}"/>
    <dgm:cxn modelId="{CDD5A9EB-C323-490E-8F74-BBC8A2FE8D4C}" type="presOf" srcId="{4A9731EF-4AE3-4D6E-B10E-79667FC38A58}" destId="{5C31012D-0BB7-4209-8598-5664603BD225}" srcOrd="0" destOrd="0" presId="urn:microsoft.com/office/officeart/2005/8/layout/process3"/>
    <dgm:cxn modelId="{9F3EFCEE-5A25-4E33-8D09-13815EE9B4D0}" type="presOf" srcId="{539F65F5-7528-4C0A-83C9-4B3A6E8D7DA5}" destId="{4BADE5F9-1CFE-4057-85E3-29890EC0BCED}" srcOrd="0" destOrd="0" presId="urn:microsoft.com/office/officeart/2005/8/layout/process3"/>
    <dgm:cxn modelId="{C3C444EF-B7CA-462C-A99D-F1F73C4B5023}" type="presOf" srcId="{72C11260-19B5-469C-A81B-A4415A9CDAF7}" destId="{12DD7BA8-6E16-4FCF-A94B-491B566FCBFD}" srcOrd="0" destOrd="0" presId="urn:microsoft.com/office/officeart/2005/8/layout/process3"/>
    <dgm:cxn modelId="{2723EEEF-3CD4-426D-BB82-7A6D5960C999}" type="presOf" srcId="{CB595E97-D06C-4456-ACB1-582AFFE6A0FF}" destId="{FE7E2149-EE52-44B1-B46D-7377C5F04F79}" srcOrd="0" destOrd="0" presId="urn:microsoft.com/office/officeart/2005/8/layout/process3"/>
    <dgm:cxn modelId="{FFC706F2-2722-42CD-878C-117AAE93A587}" type="presOf" srcId="{66FBBD2E-9160-4C19-8B88-A50A687B4C8C}" destId="{24D22315-A83B-472C-9FBB-791E3261AB19}" srcOrd="0" destOrd="0" presId="urn:microsoft.com/office/officeart/2005/8/layout/process3"/>
    <dgm:cxn modelId="{AD8406FE-DB88-49D5-BB0B-0DA76809D3BA}" srcId="{FEAB0489-F325-49BF-9810-51ACF9ED9B19}" destId="{F2680FDA-36F1-4089-876F-2A5A2210A6E2}" srcOrd="3" destOrd="0" parTransId="{EBEB08B8-4BD6-414E-A36E-8F4D86453BCB}" sibTransId="{0BFE8083-7500-46CB-8EEC-A5954789C3D0}"/>
    <dgm:cxn modelId="{97429842-AF25-40F5-84CB-79FB32412A85}" type="presParOf" srcId="{C8E81C48-40E0-4821-B822-1171686B513D}" destId="{D760B617-4566-40FD-8F97-A011A4D28C88}" srcOrd="0" destOrd="0" presId="urn:microsoft.com/office/officeart/2005/8/layout/process3"/>
    <dgm:cxn modelId="{A1F70517-EDEC-4452-AD76-C4C5EEA95317}" type="presParOf" srcId="{D760B617-4566-40FD-8F97-A011A4D28C88}" destId="{E09C2CBF-F092-4395-B181-F8E1AE77EE3C}" srcOrd="0" destOrd="0" presId="urn:microsoft.com/office/officeart/2005/8/layout/process3"/>
    <dgm:cxn modelId="{79ED2D6F-7A64-4DDF-AE74-48A993D353D3}" type="presParOf" srcId="{D760B617-4566-40FD-8F97-A011A4D28C88}" destId="{BF393F04-25E9-42B3-BAC1-13BD3E6A2A5A}" srcOrd="1" destOrd="0" presId="urn:microsoft.com/office/officeart/2005/8/layout/process3"/>
    <dgm:cxn modelId="{D8786373-EE52-49A8-A261-381B8BE936DF}" type="presParOf" srcId="{D760B617-4566-40FD-8F97-A011A4D28C88}" destId="{24D22315-A83B-472C-9FBB-791E3261AB19}" srcOrd="2" destOrd="0" presId="urn:microsoft.com/office/officeart/2005/8/layout/process3"/>
    <dgm:cxn modelId="{E3190524-5F69-4A83-9CF9-25BDDED3B1D3}" type="presParOf" srcId="{C8E81C48-40E0-4821-B822-1171686B513D}" destId="{F29F4E31-7DF4-48F6-9A78-B582AA3E1E71}" srcOrd="1" destOrd="0" presId="urn:microsoft.com/office/officeart/2005/8/layout/process3"/>
    <dgm:cxn modelId="{51764F87-B883-4210-9CDC-D5AB7E033D45}" type="presParOf" srcId="{F29F4E31-7DF4-48F6-9A78-B582AA3E1E71}" destId="{1251246C-9134-4A23-BCFD-59F1D8E9F069}" srcOrd="0" destOrd="0" presId="urn:microsoft.com/office/officeart/2005/8/layout/process3"/>
    <dgm:cxn modelId="{FDF70C94-621C-4A75-9A6A-4E17612CACC4}" type="presParOf" srcId="{C8E81C48-40E0-4821-B822-1171686B513D}" destId="{2EB49DFD-6506-4F97-BC64-6A14AD1573CD}" srcOrd="2" destOrd="0" presId="urn:microsoft.com/office/officeart/2005/8/layout/process3"/>
    <dgm:cxn modelId="{D47C7325-3B90-4E4B-BF6C-7C1D567E2EE0}" type="presParOf" srcId="{2EB49DFD-6506-4F97-BC64-6A14AD1573CD}" destId="{12DD7BA8-6E16-4FCF-A94B-491B566FCBFD}" srcOrd="0" destOrd="0" presId="urn:microsoft.com/office/officeart/2005/8/layout/process3"/>
    <dgm:cxn modelId="{04A8B4FE-6FD8-428A-81BB-4D4157E9E468}" type="presParOf" srcId="{2EB49DFD-6506-4F97-BC64-6A14AD1573CD}" destId="{C36A6E30-556D-483C-95E6-56848E894DAB}" srcOrd="1" destOrd="0" presId="urn:microsoft.com/office/officeart/2005/8/layout/process3"/>
    <dgm:cxn modelId="{54043BFE-B5F7-4CC5-8FDE-B1B44CCD166B}" type="presParOf" srcId="{2EB49DFD-6506-4F97-BC64-6A14AD1573CD}" destId="{FE7E2149-EE52-44B1-B46D-7377C5F04F79}" srcOrd="2" destOrd="0" presId="urn:microsoft.com/office/officeart/2005/8/layout/process3"/>
    <dgm:cxn modelId="{E3F0A102-ECB4-410E-83A5-BE8471E11686}" type="presParOf" srcId="{C8E81C48-40E0-4821-B822-1171686B513D}" destId="{4BADE5F9-1CFE-4057-85E3-29890EC0BCED}" srcOrd="3" destOrd="0" presId="urn:microsoft.com/office/officeart/2005/8/layout/process3"/>
    <dgm:cxn modelId="{42B04107-E501-408D-B146-2C465CD78886}" type="presParOf" srcId="{4BADE5F9-1CFE-4057-85E3-29890EC0BCED}" destId="{EEA7D237-163A-4780-AE0D-096ABCE8DBE6}" srcOrd="0" destOrd="0" presId="urn:microsoft.com/office/officeart/2005/8/layout/process3"/>
    <dgm:cxn modelId="{1C20484E-CDCD-491A-8EBF-E14F394A6BEC}" type="presParOf" srcId="{C8E81C48-40E0-4821-B822-1171686B513D}" destId="{56789FE0-3ECB-4424-B93A-A2F73F9E1144}" srcOrd="4" destOrd="0" presId="urn:microsoft.com/office/officeart/2005/8/layout/process3"/>
    <dgm:cxn modelId="{FEE66C18-1104-418B-840C-F27C47C69E94}" type="presParOf" srcId="{56789FE0-3ECB-4424-B93A-A2F73F9E1144}" destId="{F3B5DED1-C124-4994-A35B-0C1BE0D07225}" srcOrd="0" destOrd="0" presId="urn:microsoft.com/office/officeart/2005/8/layout/process3"/>
    <dgm:cxn modelId="{3961BE99-931C-4940-98B9-255EAF9E9A04}" type="presParOf" srcId="{56789FE0-3ECB-4424-B93A-A2F73F9E1144}" destId="{03343B19-A350-412D-B56C-8819D07C5C2A}" srcOrd="1" destOrd="0" presId="urn:microsoft.com/office/officeart/2005/8/layout/process3"/>
    <dgm:cxn modelId="{8AA55D03-4484-4D5B-BF45-88882DA7F9E6}" type="presParOf" srcId="{56789FE0-3ECB-4424-B93A-A2F73F9E1144}" destId="{5C31012D-0BB7-4209-8598-5664603BD22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93F04-25E9-42B3-BAC1-13BD3E6A2A5A}">
      <dsp:nvSpPr>
        <dsp:cNvPr id="0" name=""/>
        <dsp:cNvSpPr/>
      </dsp:nvSpPr>
      <dsp:spPr>
        <a:xfrm>
          <a:off x="119172" y="950191"/>
          <a:ext cx="2135707" cy="1282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Level 1 Refinement</a:t>
          </a:r>
        </a:p>
      </dsp:txBody>
      <dsp:txXfrm>
        <a:off x="119172" y="950191"/>
        <a:ext cx="2135707" cy="854283"/>
      </dsp:txXfrm>
    </dsp:sp>
    <dsp:sp modelId="{24D22315-A83B-472C-9FBB-791E3261AB19}">
      <dsp:nvSpPr>
        <dsp:cNvPr id="0" name=""/>
        <dsp:cNvSpPr/>
      </dsp:nvSpPr>
      <dsp:spPr>
        <a:xfrm>
          <a:off x="7751" y="1804475"/>
          <a:ext cx="3233418" cy="26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Trailing Spaces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New Lines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Characters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Numberings</a:t>
          </a:r>
        </a:p>
      </dsp:txBody>
      <dsp:txXfrm>
        <a:off x="85777" y="1882501"/>
        <a:ext cx="3077366" cy="2507948"/>
      </dsp:txXfrm>
    </dsp:sp>
    <dsp:sp modelId="{F29F4E31-7DF4-48F6-9A78-B582AA3E1E71}">
      <dsp:nvSpPr>
        <dsp:cNvPr id="0" name=""/>
        <dsp:cNvSpPr/>
      </dsp:nvSpPr>
      <dsp:spPr>
        <a:xfrm>
          <a:off x="2741408" y="1111468"/>
          <a:ext cx="1031439" cy="531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741408" y="1217814"/>
        <a:ext cx="871920" cy="319037"/>
      </dsp:txXfrm>
    </dsp:sp>
    <dsp:sp modelId="{C36A6E30-556D-483C-95E6-56848E894DAB}">
      <dsp:nvSpPr>
        <dsp:cNvPr id="0" name=""/>
        <dsp:cNvSpPr/>
      </dsp:nvSpPr>
      <dsp:spPr>
        <a:xfrm>
          <a:off x="4200993" y="950191"/>
          <a:ext cx="2135707" cy="1282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Level 2 Refinement</a:t>
          </a:r>
        </a:p>
      </dsp:txBody>
      <dsp:txXfrm>
        <a:off x="4200993" y="950191"/>
        <a:ext cx="2135707" cy="854283"/>
      </dsp:txXfrm>
    </dsp:sp>
    <dsp:sp modelId="{FE7E2149-EE52-44B1-B46D-7377C5F04F79}">
      <dsp:nvSpPr>
        <dsp:cNvPr id="0" name=""/>
        <dsp:cNvSpPr/>
      </dsp:nvSpPr>
      <dsp:spPr>
        <a:xfrm>
          <a:off x="4098798" y="1804475"/>
          <a:ext cx="3214966" cy="26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Ambiguity due to abbreviations and variations of words</a:t>
          </a:r>
        </a:p>
      </dsp:txBody>
      <dsp:txXfrm>
        <a:off x="4176824" y="1882501"/>
        <a:ext cx="3058914" cy="2507948"/>
      </dsp:txXfrm>
    </dsp:sp>
    <dsp:sp modelId="{4BADE5F9-1CFE-4057-85E3-29890EC0BCED}">
      <dsp:nvSpPr>
        <dsp:cNvPr id="0" name=""/>
        <dsp:cNvSpPr/>
      </dsp:nvSpPr>
      <dsp:spPr>
        <a:xfrm>
          <a:off x="6816182" y="1111468"/>
          <a:ext cx="1016498" cy="531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6816182" y="1217814"/>
        <a:ext cx="856979" cy="319037"/>
      </dsp:txXfrm>
    </dsp:sp>
    <dsp:sp modelId="{03343B19-A350-412D-B56C-8819D07C5C2A}">
      <dsp:nvSpPr>
        <dsp:cNvPr id="0" name=""/>
        <dsp:cNvSpPr/>
      </dsp:nvSpPr>
      <dsp:spPr>
        <a:xfrm>
          <a:off x="8254623" y="950191"/>
          <a:ext cx="2135707" cy="1282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Level 3 Refinement</a:t>
          </a:r>
        </a:p>
      </dsp:txBody>
      <dsp:txXfrm>
        <a:off x="8254623" y="950191"/>
        <a:ext cx="2135707" cy="854283"/>
      </dsp:txXfrm>
    </dsp:sp>
    <dsp:sp modelId="{5C31012D-0BB7-4209-8598-5664603BD225}">
      <dsp:nvSpPr>
        <dsp:cNvPr id="0" name=""/>
        <dsp:cNvSpPr/>
      </dsp:nvSpPr>
      <dsp:spPr>
        <a:xfrm>
          <a:off x="8171393" y="1804475"/>
          <a:ext cx="3177036" cy="26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Duplicate words</a:t>
          </a:r>
        </a:p>
      </dsp:txBody>
      <dsp:txXfrm>
        <a:off x="8249419" y="1882501"/>
        <a:ext cx="3020984" cy="2507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627063-1667-5C38-FDF3-0E546AADFE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Sri Sathya Sai Institute of Higher Learning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64DA7-0F38-884A-0E41-D6C8EBCFDC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2658-CB5E-4D7E-9E87-5AB2820C90D1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00C35-EC4C-5999-330D-CBA5C45FDF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EBA35-0118-9021-3BC8-73A3E4C15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C1157-2DA7-48EF-94DD-0B7D92D16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4936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Sri Sathya Sai Institute of Higher Learning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97496-A21B-40B2-A46F-22AF86E189F8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94836-770E-455A-8046-A550405B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4153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 flagship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healthcare program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 launched by the Government of India in September 2018</a:t>
            </a:r>
            <a:endParaRPr lang="en-US" sz="4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Aims to provide health coverage to vulnerable and economically disadvantaged families in India, including rural households and urban poor.</a:t>
            </a: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overs more than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10.74 crore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 poor and vulnerable families, or approximately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50 crore individuals in India</a:t>
            </a:r>
            <a:endParaRPr lang="en-US" sz="4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Provides coverage for more than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1,500 medical procedures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, including heart surgeries, knee replacements, and cancer treatments.</a:t>
            </a:r>
            <a:endParaRPr lang="en-US" sz="4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Covers pre- and post-hospitalization expenses, as well as transportation costs for patients who need to travel to the hospital.</a:t>
            </a:r>
            <a:endParaRPr lang="en-IN" sz="1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134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 flagship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healthcare program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 launched by the Government of India in September 2018</a:t>
            </a:r>
            <a:endParaRPr lang="en-US" sz="4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Aims to provide health coverage to vulnerable and economically disadvantaged families in India, including rural households and urban poor.</a:t>
            </a: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overs more than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10.74 crore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 poor and vulnerable families, or approximately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50 crore individuals in India</a:t>
            </a:r>
            <a:endParaRPr lang="en-US" sz="4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Provides coverage for more than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1,500 medical procedures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, including heart surgeries, knee replacements, and cancer treatments.</a:t>
            </a:r>
            <a:endParaRPr lang="en-US" sz="4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Covers pre- and post-hospitalization expenses, as well as transportation costs for patients who need to travel to the hospital.</a:t>
            </a:r>
            <a:endParaRPr lang="en-IN" sz="1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611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 flagship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healthcare program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 launched by the Government of India in September 2018</a:t>
            </a:r>
            <a:endParaRPr lang="en-US" sz="4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Aims to provide health coverage to vulnerable and economically disadvantaged families in India, including rural households and urban poor.</a:t>
            </a: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overs more than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10.74 crore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 poor and vulnerable families, or approximately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50 crore individuals in India</a:t>
            </a:r>
            <a:endParaRPr lang="en-US" sz="4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Provides coverage for more than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öhne"/>
              </a:rPr>
              <a:t>1,500 medical procedures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, including heart surgeries, knee replacements, and cancer treatments.</a:t>
            </a:r>
            <a:endParaRPr lang="en-US" sz="40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Covers pre- and post-hospitalization expenses, as well as transportation costs for patients who need to travel to the hospital.</a:t>
            </a:r>
            <a:endParaRPr lang="en-IN" sz="1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089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B24D-F8DF-4874-2FF7-6EE5F77CF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FDEBF-F554-0BCC-384F-09A54951E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D687D-1B7B-1B9E-DB4C-6894A461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E82E1-5744-44B1-BDC8-80B697E149D0}" type="datetime1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EBD70-A3A2-2F37-F006-CC2C21E1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32DD-F4C8-0D72-00A3-12ABA0A2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75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F01C-46A0-808F-5964-6CA09574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96DCB-BC6D-2A77-14A6-64CE9E65E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46DBF-1D55-4E0A-F2E5-A46B3A9D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9B018-5BCC-47B3-982E-C42343662672}" type="datetime1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0389A-1E23-3EF2-98DB-2A09D526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02279-607D-2901-523F-83359735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18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025B3-A02C-FFEF-B991-5B13D9FC7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A6088-FBC9-7462-8CE1-B8E639BF9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92E1E-9D86-67B5-D2B3-6C9E233C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3E2E-D43A-47FD-9562-93AC088184E2}" type="datetime1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929C3-C18B-C6ED-903F-EB6D1228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5942D-9A7C-46A9-D8D5-F96E920C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7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AE01-BCC6-5D23-CE0C-F23155EA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1AFB9-1267-0AE6-9D01-BEB19EB9F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E19F0-D163-95DB-1FE5-8C8C4ABB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62CD-6EC2-4740-AD16-686774D34565}" type="datetime1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51378-20D6-E8C3-8EBC-451ADC9A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F0F95-3A8A-5747-3540-D0177169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25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56318-60E5-6283-E585-FDD58F87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41617-2ADB-1EF9-0CD6-BF929E30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D43B6-EF68-4C89-E95F-A5678BF5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9CFE-BCA6-4AB4-AC35-F0848101629F}" type="datetime1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2AC8A-4CB5-BFC3-3BB3-497124E0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D9C48-00FA-9AFC-8427-2F3561D8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87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5C86-4704-EB74-233A-8316E0FC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A43CB-C5E9-757D-197E-C81E55FEA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B6D38-E7BA-CCC3-B5A7-E2D616ADB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4A46E-6E5A-B66F-DC83-EA4280018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8CA6-EE6F-4F1A-9EB8-841E38B2C088}" type="datetime1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FC5B2-542E-AD24-0DF5-DDC209AE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A128B-1C86-63BF-1519-C24BFCC9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1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AB23-5973-89C9-D496-8DCA14C0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93F68-4E60-DB78-3377-B04494E4B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FF530-4C01-8EE6-1BEC-CFCBF2A26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E7DD7-197C-62A3-1CC4-DCE58F93C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A206C-FCD6-1F32-B756-B41BFE053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146CA-B437-178B-717D-C0E8562A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91AE-2CD9-49FF-B56C-15C7EBA9E550}" type="datetime1">
              <a:rPr lang="en-IN" smtClean="0"/>
              <a:t>05-05-2023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4D590-769D-E887-700A-92C1F932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F994D-9120-ED5F-28B4-DCD46B33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20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F93A-F1C8-C58E-DBE6-13ACC620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538C5-DB35-239B-C71B-F4C0C55D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2718D-75A4-4F4E-ADA8-70D7915DFDCD}" type="datetime1">
              <a:rPr lang="en-IN" smtClean="0"/>
              <a:t>05-05-2023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38BD3-4838-8D5D-846B-EFE543C1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3C6F0-96EC-2C52-5AA7-082A0373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75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07CD5-BBB9-5929-7962-215746FA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2716-87EF-41D3-A0A2-F0B663EE63F1}" type="datetime1">
              <a:rPr lang="en-IN" smtClean="0"/>
              <a:t>05-05-2023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72E98-AEDE-83A3-9202-6D865993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42F75-666C-13A1-1C25-731966B8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67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D261-6E94-6CFB-C416-D1D35DAA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FCB63-91B9-262D-BDC5-41738FBEC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3D7C1-D52A-8F8F-C75E-9FD87C05C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D8355-4F9E-694A-DD2A-6D4F4C0E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2A7C-87BE-43AA-A6C6-7EDDBB5DCFB0}" type="datetime1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C9D84-CE26-4572-67A7-766CF8AB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3B25A-718E-1BA8-930F-252DBC9A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290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E746-4564-068E-A026-40F460B4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EEF5D-DDDC-821D-F14A-F91200AA5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A2636-DCF8-B892-13A5-54CADC670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10E9B-A2B1-C7D2-9F49-ABA07BD3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D443-C701-4798-A5D2-15DBF162EB34}" type="datetime1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AA5F2-1E31-A00E-DA28-977F6A1B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CBCC0-5618-2112-C849-2D8B579A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81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6AA42-DD6E-71D1-AF35-4B436F78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AA35D-ED90-3DBE-D5BC-36506F87B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4883D-2E6F-498C-DC9F-91ECC02D8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D2077-3D24-4E62-81DB-39DFFE50D25B}" type="datetime1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24B4B-093F-73BE-F302-FAE719315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30C9D-AE19-669F-085D-9C20776FE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0D044-5327-4410-94ED-C1BF94C0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45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mjay.gov.in/resources/document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mjay.gov.in/about/pmjay" TargetMode="External"/><Relationship Id="rId2" Type="http://schemas.openxmlformats.org/officeDocument/2006/relationships/hyperlink" Target="https://accern.com/blog/extracting-information-from-unstructured-tex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ctivewizards-machine-learning-company/comparison-of-top-6-python-nlp-libraries-c4ce160237eb" TargetMode="External"/><Relationship Id="rId4" Type="http://schemas.openxmlformats.org/officeDocument/2006/relationships/hyperlink" Target="https://nha.gov.in/PM-JAY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y.io/api/scorer" TargetMode="External"/><Relationship Id="rId3" Type="http://schemas.openxmlformats.org/officeDocument/2006/relationships/hyperlink" Target="https://www3.ntu.edu.sg/home/ehchua/programming/howto/Regexe.html" TargetMode="External"/><Relationship Id="rId7" Type="http://schemas.openxmlformats.org/officeDocument/2006/relationships/hyperlink" Target="https://spacy.io/api" TargetMode="External"/><Relationship Id="rId2" Type="http://schemas.openxmlformats.org/officeDocument/2006/relationships/hyperlink" Target="https://neo4j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cy.io/" TargetMode="External"/><Relationship Id="rId5" Type="http://schemas.openxmlformats.org/officeDocument/2006/relationships/hyperlink" Target="https://www.analyticsvidhya.com/blog/2019/10/how-to-build-knowledge-graph-text-using-spacy/" TargetMode="External"/><Relationship Id="rId4" Type="http://schemas.openxmlformats.org/officeDocument/2006/relationships/hyperlink" Target="https://platform.openai.com/docs/quickstart" TargetMode="External"/><Relationship Id="rId9" Type="http://schemas.openxmlformats.org/officeDocument/2006/relationships/hyperlink" Target="https://www.tutorialspoint.com/neo4j/index.ht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B958D2-66C1-1FB1-49EF-649B34958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01" y="0"/>
            <a:ext cx="54222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C74F45-C06E-8DA7-76BD-055EB7CDD23A}"/>
              </a:ext>
            </a:extLst>
          </p:cNvPr>
          <p:cNvSpPr/>
          <p:nvPr/>
        </p:nvSpPr>
        <p:spPr>
          <a:xfrm>
            <a:off x="1054253" y="1720840"/>
            <a:ext cx="499154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 offer my humble pranams at Bhagawan’s Lotus Feet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0575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BAE-174A-EE3D-9E7D-851CF566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Beneficiary Identification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1A1B727-18B2-6555-D64B-393CB02D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65" y="1111183"/>
            <a:ext cx="10421670" cy="5704777"/>
          </a:xfrm>
          <a:prstGeom prst="rect">
            <a:avLst/>
          </a:prstGeom>
          <a:ln w="12700">
            <a:solidFill>
              <a:srgbClr val="000B1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853EA16-15C0-CEC5-E753-3433365D24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6294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Overall Process Flow for a Patient</a:t>
            </a:r>
          </a:p>
        </p:txBody>
      </p:sp>
    </p:spTree>
    <p:extLst>
      <p:ext uri="{BB962C8B-B14F-4D97-AF65-F5344CB8AC3E}">
        <p14:creationId xmlns:p14="http://schemas.microsoft.com/office/powerpoint/2010/main" val="139478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BAE-174A-EE3D-9E7D-851CF566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Consultation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C9ED37D-B71F-A279-7882-0AB3A129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41" y="1369292"/>
            <a:ext cx="9638317" cy="5358635"/>
          </a:xfrm>
          <a:prstGeom prst="rect">
            <a:avLst/>
          </a:prstGeom>
          <a:ln>
            <a:solidFill>
              <a:srgbClr val="000B1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853EA16-15C0-CEC5-E753-3433365D24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6294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Overall Process Flow for a Patient</a:t>
            </a:r>
          </a:p>
        </p:txBody>
      </p:sp>
    </p:spTree>
    <p:extLst>
      <p:ext uri="{BB962C8B-B14F-4D97-AF65-F5344CB8AC3E}">
        <p14:creationId xmlns:p14="http://schemas.microsoft.com/office/powerpoint/2010/main" val="263278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BDEB2-AF21-62A7-DA93-366F05C2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08" y="821371"/>
            <a:ext cx="4531563" cy="2880000"/>
          </a:xfrm>
          <a:prstGeom prst="rect">
            <a:avLst/>
          </a:prstGeom>
          <a:ln>
            <a:solidFill>
              <a:srgbClr val="000B1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8BDD6-E6F1-348D-94D6-24D870FC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90" y="768040"/>
            <a:ext cx="5102977" cy="2880000"/>
          </a:xfrm>
          <a:prstGeom prst="rect">
            <a:avLst/>
          </a:prstGeom>
          <a:ln>
            <a:solidFill>
              <a:srgbClr val="000B1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86F5FAA-6C71-49FD-9AFD-0C95A67DE9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6294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/>
              <a:t>Overall Process Flow for a Patient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7D238-E38E-53A8-9167-47563AE59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00" y="3859803"/>
            <a:ext cx="5384471" cy="2880000"/>
          </a:xfrm>
          <a:prstGeom prst="rect">
            <a:avLst/>
          </a:prstGeom>
          <a:ln>
            <a:solidFill>
              <a:srgbClr val="000B1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1A18C-CD3C-DF45-B724-7D873348E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683" y="3872900"/>
            <a:ext cx="5112684" cy="2880000"/>
          </a:xfrm>
          <a:prstGeom prst="rect">
            <a:avLst/>
          </a:prstGeom>
          <a:ln>
            <a:solidFill>
              <a:srgbClr val="000B11"/>
            </a:solidFill>
          </a:ln>
        </p:spPr>
      </p:pic>
    </p:spTree>
    <p:extLst>
      <p:ext uri="{BB962C8B-B14F-4D97-AF65-F5344CB8AC3E}">
        <p14:creationId xmlns:p14="http://schemas.microsoft.com/office/powerpoint/2010/main" val="48463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9AD1-CD39-7FB9-A0B7-173F9183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Objective &amp; Key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5319-BFFA-9D8E-BF72-AFC854CBC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  <a:p>
            <a:pPr lvl="1"/>
            <a:r>
              <a:rPr lang="en-IN" dirty="0"/>
              <a:t>Create a Framework to Build Knowledge Graph from Unstructured Data, primarily focusing on PMJAY’s overall process flow for a patient which are documented as PDFs.</a:t>
            </a:r>
          </a:p>
          <a:p>
            <a:r>
              <a:rPr lang="en-IN" dirty="0"/>
              <a:t>Key Contributions</a:t>
            </a:r>
          </a:p>
          <a:p>
            <a:pPr lvl="1"/>
            <a:r>
              <a:rPr lang="en-IN" dirty="0"/>
              <a:t>Framework that creates Graph Database from Unstructured Data</a:t>
            </a:r>
          </a:p>
          <a:p>
            <a:pPr lvl="1"/>
            <a:r>
              <a:rPr lang="en-IN" dirty="0"/>
              <a:t>Training Corpus for Domain-Specific NLP Model for Named Entity Recognition in PMJAY documents.</a:t>
            </a:r>
          </a:p>
          <a:p>
            <a:pPr lvl="1"/>
            <a:r>
              <a:rPr lang="en-IN" dirty="0"/>
              <a:t>Domain-specific NER Model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60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0073-3E02-A54D-9503-AAD781C3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Behind the Scene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5793E-B4F4-5B17-CC86-81DCAA2D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14" y="2470928"/>
            <a:ext cx="5723229" cy="3061191"/>
          </a:xfrm>
          <a:prstGeom prst="rect">
            <a:avLst/>
          </a:prstGeom>
          <a:ln>
            <a:solidFill>
              <a:srgbClr val="000B1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3D8E5-C8C3-3813-C09C-AC3FBC8E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345" y="2470929"/>
            <a:ext cx="5434341" cy="3061190"/>
          </a:xfrm>
          <a:prstGeom prst="rect">
            <a:avLst/>
          </a:prstGeom>
          <a:ln>
            <a:solidFill>
              <a:srgbClr val="000B1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6612D8-5576-0938-888E-E42C180658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6294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/>
              <a:t>Overall Process Flow for a Patient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5379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B603F67-1BD4-9A27-759A-1829CD050553}"/>
              </a:ext>
            </a:extLst>
          </p:cNvPr>
          <p:cNvSpPr/>
          <p:nvPr/>
        </p:nvSpPr>
        <p:spPr>
          <a:xfrm>
            <a:off x="1371601" y="1783080"/>
            <a:ext cx="9486900" cy="4949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47A71F5-C1F7-9387-E96A-2D71BFEB88B4}"/>
              </a:ext>
            </a:extLst>
          </p:cNvPr>
          <p:cNvSpPr/>
          <p:nvPr/>
        </p:nvSpPr>
        <p:spPr>
          <a:xfrm>
            <a:off x="1634490" y="3303269"/>
            <a:ext cx="8614409" cy="31775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4935FA7-C89E-C981-1BBE-B2DF5132FCF3}"/>
              </a:ext>
            </a:extLst>
          </p:cNvPr>
          <p:cNvSpPr/>
          <p:nvPr/>
        </p:nvSpPr>
        <p:spPr>
          <a:xfrm>
            <a:off x="1943100" y="4589944"/>
            <a:ext cx="8047798" cy="17729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7FF879-877F-5118-1583-D19C75BE40CB}"/>
              </a:ext>
            </a:extLst>
          </p:cNvPr>
          <p:cNvGrpSpPr/>
          <p:nvPr/>
        </p:nvGrpSpPr>
        <p:grpSpPr>
          <a:xfrm>
            <a:off x="3459875" y="2895630"/>
            <a:ext cx="2984116" cy="1159694"/>
            <a:chOff x="595242" y="1818381"/>
            <a:chExt cx="2984116" cy="115969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8024DC9-5796-F685-6839-AD16CDB7E729}"/>
                </a:ext>
              </a:extLst>
            </p:cNvPr>
            <p:cNvSpPr/>
            <p:nvPr/>
          </p:nvSpPr>
          <p:spPr>
            <a:xfrm>
              <a:off x="595242" y="1818381"/>
              <a:ext cx="2984116" cy="11596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E9AD884-AF17-9D91-153F-701264F36E1D}"/>
                </a:ext>
              </a:extLst>
            </p:cNvPr>
            <p:cNvSpPr/>
            <p:nvPr/>
          </p:nvSpPr>
          <p:spPr>
            <a:xfrm>
              <a:off x="823833" y="2459216"/>
              <a:ext cx="1257101" cy="446564"/>
            </a:xfrm>
            <a:custGeom>
              <a:avLst/>
              <a:gdLst>
                <a:gd name="connsiteX0" fmla="*/ 0 w 835047"/>
                <a:gd name="connsiteY0" fmla="*/ 61305 h 583854"/>
                <a:gd name="connsiteX1" fmla="*/ 61305 w 835047"/>
                <a:gd name="connsiteY1" fmla="*/ 0 h 583854"/>
                <a:gd name="connsiteX2" fmla="*/ 773742 w 835047"/>
                <a:gd name="connsiteY2" fmla="*/ 0 h 583854"/>
                <a:gd name="connsiteX3" fmla="*/ 835047 w 835047"/>
                <a:gd name="connsiteY3" fmla="*/ 61305 h 583854"/>
                <a:gd name="connsiteX4" fmla="*/ 835047 w 835047"/>
                <a:gd name="connsiteY4" fmla="*/ 522549 h 583854"/>
                <a:gd name="connsiteX5" fmla="*/ 773742 w 835047"/>
                <a:gd name="connsiteY5" fmla="*/ 583854 h 583854"/>
                <a:gd name="connsiteX6" fmla="*/ 61305 w 835047"/>
                <a:gd name="connsiteY6" fmla="*/ 583854 h 583854"/>
                <a:gd name="connsiteX7" fmla="*/ 0 w 835047"/>
                <a:gd name="connsiteY7" fmla="*/ 522549 h 583854"/>
                <a:gd name="connsiteX8" fmla="*/ 0 w 835047"/>
                <a:gd name="connsiteY8" fmla="*/ 61305 h 5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47" h="583854">
                  <a:moveTo>
                    <a:pt x="0" y="61305"/>
                  </a:moveTo>
                  <a:cubicBezTo>
                    <a:pt x="0" y="27447"/>
                    <a:pt x="27447" y="0"/>
                    <a:pt x="61305" y="0"/>
                  </a:cubicBezTo>
                  <a:lnTo>
                    <a:pt x="773742" y="0"/>
                  </a:lnTo>
                  <a:cubicBezTo>
                    <a:pt x="807600" y="0"/>
                    <a:pt x="835047" y="27447"/>
                    <a:pt x="835047" y="61305"/>
                  </a:cubicBezTo>
                  <a:lnTo>
                    <a:pt x="835047" y="522549"/>
                  </a:lnTo>
                  <a:cubicBezTo>
                    <a:pt x="835047" y="556407"/>
                    <a:pt x="807600" y="583854"/>
                    <a:pt x="773742" y="583854"/>
                  </a:cubicBezTo>
                  <a:lnTo>
                    <a:pt x="61305" y="583854"/>
                  </a:lnTo>
                  <a:cubicBezTo>
                    <a:pt x="27447" y="583854"/>
                    <a:pt x="0" y="556407"/>
                    <a:pt x="0" y="522549"/>
                  </a:cubicBezTo>
                  <a:lnTo>
                    <a:pt x="0" y="6130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4626" tIns="44626" rIns="44626" bIns="44626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BIS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7734A1F-A074-3979-21A7-C0ECF64B98D5}"/>
                </a:ext>
              </a:extLst>
            </p:cNvPr>
            <p:cNvSpPr/>
            <p:nvPr/>
          </p:nvSpPr>
          <p:spPr>
            <a:xfrm>
              <a:off x="2136529" y="2467924"/>
              <a:ext cx="1257101" cy="446564"/>
            </a:xfrm>
            <a:custGeom>
              <a:avLst/>
              <a:gdLst>
                <a:gd name="connsiteX0" fmla="*/ 0 w 835047"/>
                <a:gd name="connsiteY0" fmla="*/ 61305 h 583854"/>
                <a:gd name="connsiteX1" fmla="*/ 61305 w 835047"/>
                <a:gd name="connsiteY1" fmla="*/ 0 h 583854"/>
                <a:gd name="connsiteX2" fmla="*/ 773742 w 835047"/>
                <a:gd name="connsiteY2" fmla="*/ 0 h 583854"/>
                <a:gd name="connsiteX3" fmla="*/ 835047 w 835047"/>
                <a:gd name="connsiteY3" fmla="*/ 61305 h 583854"/>
                <a:gd name="connsiteX4" fmla="*/ 835047 w 835047"/>
                <a:gd name="connsiteY4" fmla="*/ 522549 h 583854"/>
                <a:gd name="connsiteX5" fmla="*/ 773742 w 835047"/>
                <a:gd name="connsiteY5" fmla="*/ 583854 h 583854"/>
                <a:gd name="connsiteX6" fmla="*/ 61305 w 835047"/>
                <a:gd name="connsiteY6" fmla="*/ 583854 h 583854"/>
                <a:gd name="connsiteX7" fmla="*/ 0 w 835047"/>
                <a:gd name="connsiteY7" fmla="*/ 522549 h 583854"/>
                <a:gd name="connsiteX8" fmla="*/ 0 w 835047"/>
                <a:gd name="connsiteY8" fmla="*/ 61305 h 5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47" h="583854">
                  <a:moveTo>
                    <a:pt x="0" y="61305"/>
                  </a:moveTo>
                  <a:cubicBezTo>
                    <a:pt x="0" y="27447"/>
                    <a:pt x="27447" y="0"/>
                    <a:pt x="61305" y="0"/>
                  </a:cubicBezTo>
                  <a:lnTo>
                    <a:pt x="773742" y="0"/>
                  </a:lnTo>
                  <a:cubicBezTo>
                    <a:pt x="807600" y="0"/>
                    <a:pt x="835047" y="27447"/>
                    <a:pt x="835047" y="61305"/>
                  </a:cubicBezTo>
                  <a:lnTo>
                    <a:pt x="835047" y="522549"/>
                  </a:lnTo>
                  <a:cubicBezTo>
                    <a:pt x="835047" y="556407"/>
                    <a:pt x="807600" y="583854"/>
                    <a:pt x="773742" y="583854"/>
                  </a:cubicBezTo>
                  <a:lnTo>
                    <a:pt x="61305" y="583854"/>
                  </a:lnTo>
                  <a:cubicBezTo>
                    <a:pt x="27447" y="583854"/>
                    <a:pt x="0" y="556407"/>
                    <a:pt x="0" y="522549"/>
                  </a:cubicBezTo>
                  <a:lnTo>
                    <a:pt x="0" y="6130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4626" tIns="44626" rIns="44626" bIns="44626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TMS</a:t>
              </a:r>
              <a:endParaRPr lang="en-IN" sz="900" kern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AE6E73-59D1-FF4E-8719-2CE9BC5347F9}"/>
                </a:ext>
              </a:extLst>
            </p:cNvPr>
            <p:cNvSpPr txBox="1"/>
            <p:nvPr/>
          </p:nvSpPr>
          <p:spPr>
            <a:xfrm>
              <a:off x="1003845" y="2009837"/>
              <a:ext cx="2166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Management Portals</a:t>
              </a:r>
            </a:p>
          </p:txBody>
        </p:sp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67C2A10-577D-1959-E564-BF7616E8313F}"/>
              </a:ext>
            </a:extLst>
          </p:cNvPr>
          <p:cNvSpPr/>
          <p:nvPr/>
        </p:nvSpPr>
        <p:spPr>
          <a:xfrm>
            <a:off x="7549959" y="1435877"/>
            <a:ext cx="2394831" cy="1717299"/>
          </a:xfrm>
          <a:prstGeom prst="round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4F271D3-0148-1D38-7419-893751AB0A1D}"/>
              </a:ext>
            </a:extLst>
          </p:cNvPr>
          <p:cNvSpPr/>
          <p:nvPr/>
        </p:nvSpPr>
        <p:spPr>
          <a:xfrm>
            <a:off x="7735259" y="1958852"/>
            <a:ext cx="993600" cy="540000"/>
          </a:xfrm>
          <a:custGeom>
            <a:avLst/>
            <a:gdLst>
              <a:gd name="connsiteX0" fmla="*/ 0 w 835047"/>
              <a:gd name="connsiteY0" fmla="*/ 61305 h 583854"/>
              <a:gd name="connsiteX1" fmla="*/ 61305 w 835047"/>
              <a:gd name="connsiteY1" fmla="*/ 0 h 583854"/>
              <a:gd name="connsiteX2" fmla="*/ 773742 w 835047"/>
              <a:gd name="connsiteY2" fmla="*/ 0 h 583854"/>
              <a:gd name="connsiteX3" fmla="*/ 835047 w 835047"/>
              <a:gd name="connsiteY3" fmla="*/ 61305 h 583854"/>
              <a:gd name="connsiteX4" fmla="*/ 835047 w 835047"/>
              <a:gd name="connsiteY4" fmla="*/ 522549 h 583854"/>
              <a:gd name="connsiteX5" fmla="*/ 773742 w 835047"/>
              <a:gd name="connsiteY5" fmla="*/ 583854 h 583854"/>
              <a:gd name="connsiteX6" fmla="*/ 61305 w 835047"/>
              <a:gd name="connsiteY6" fmla="*/ 583854 h 583854"/>
              <a:gd name="connsiteX7" fmla="*/ 0 w 835047"/>
              <a:gd name="connsiteY7" fmla="*/ 522549 h 583854"/>
              <a:gd name="connsiteX8" fmla="*/ 0 w 835047"/>
              <a:gd name="connsiteY8" fmla="*/ 61305 h 5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047" h="583854">
                <a:moveTo>
                  <a:pt x="0" y="61305"/>
                </a:moveTo>
                <a:cubicBezTo>
                  <a:pt x="0" y="27447"/>
                  <a:pt x="27447" y="0"/>
                  <a:pt x="61305" y="0"/>
                </a:cubicBezTo>
                <a:lnTo>
                  <a:pt x="773742" y="0"/>
                </a:lnTo>
                <a:cubicBezTo>
                  <a:pt x="807600" y="0"/>
                  <a:pt x="835047" y="27447"/>
                  <a:pt x="835047" y="61305"/>
                </a:cubicBezTo>
                <a:lnTo>
                  <a:pt x="835047" y="522549"/>
                </a:lnTo>
                <a:cubicBezTo>
                  <a:pt x="835047" y="556407"/>
                  <a:pt x="807600" y="583854"/>
                  <a:pt x="773742" y="583854"/>
                </a:cubicBezTo>
                <a:lnTo>
                  <a:pt x="61305" y="583854"/>
                </a:lnTo>
                <a:cubicBezTo>
                  <a:pt x="27447" y="583854"/>
                  <a:pt x="0" y="556407"/>
                  <a:pt x="0" y="522549"/>
                </a:cubicBezTo>
                <a:lnTo>
                  <a:pt x="0" y="6130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626" tIns="44626" rIns="44626" bIns="44626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400" kern="1200" dirty="0"/>
              <a:t>ISA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50CA159-0A7F-AEBA-A26A-510E6759F680}"/>
              </a:ext>
            </a:extLst>
          </p:cNvPr>
          <p:cNvSpPr/>
          <p:nvPr/>
        </p:nvSpPr>
        <p:spPr>
          <a:xfrm>
            <a:off x="8770198" y="1958852"/>
            <a:ext cx="993600" cy="540000"/>
          </a:xfrm>
          <a:custGeom>
            <a:avLst/>
            <a:gdLst>
              <a:gd name="connsiteX0" fmla="*/ 0 w 835047"/>
              <a:gd name="connsiteY0" fmla="*/ 61305 h 583854"/>
              <a:gd name="connsiteX1" fmla="*/ 61305 w 835047"/>
              <a:gd name="connsiteY1" fmla="*/ 0 h 583854"/>
              <a:gd name="connsiteX2" fmla="*/ 773742 w 835047"/>
              <a:gd name="connsiteY2" fmla="*/ 0 h 583854"/>
              <a:gd name="connsiteX3" fmla="*/ 835047 w 835047"/>
              <a:gd name="connsiteY3" fmla="*/ 61305 h 583854"/>
              <a:gd name="connsiteX4" fmla="*/ 835047 w 835047"/>
              <a:gd name="connsiteY4" fmla="*/ 522549 h 583854"/>
              <a:gd name="connsiteX5" fmla="*/ 773742 w 835047"/>
              <a:gd name="connsiteY5" fmla="*/ 583854 h 583854"/>
              <a:gd name="connsiteX6" fmla="*/ 61305 w 835047"/>
              <a:gd name="connsiteY6" fmla="*/ 583854 h 583854"/>
              <a:gd name="connsiteX7" fmla="*/ 0 w 835047"/>
              <a:gd name="connsiteY7" fmla="*/ 522549 h 583854"/>
              <a:gd name="connsiteX8" fmla="*/ 0 w 835047"/>
              <a:gd name="connsiteY8" fmla="*/ 61305 h 5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047" h="583854">
                <a:moveTo>
                  <a:pt x="0" y="61305"/>
                </a:moveTo>
                <a:cubicBezTo>
                  <a:pt x="0" y="27447"/>
                  <a:pt x="27447" y="0"/>
                  <a:pt x="61305" y="0"/>
                </a:cubicBezTo>
                <a:lnTo>
                  <a:pt x="773742" y="0"/>
                </a:lnTo>
                <a:cubicBezTo>
                  <a:pt x="807600" y="0"/>
                  <a:pt x="835047" y="27447"/>
                  <a:pt x="835047" y="61305"/>
                </a:cubicBezTo>
                <a:lnTo>
                  <a:pt x="835047" y="522549"/>
                </a:lnTo>
                <a:cubicBezTo>
                  <a:pt x="835047" y="556407"/>
                  <a:pt x="807600" y="583854"/>
                  <a:pt x="773742" y="583854"/>
                </a:cubicBezTo>
                <a:lnTo>
                  <a:pt x="61305" y="583854"/>
                </a:lnTo>
                <a:cubicBezTo>
                  <a:pt x="27447" y="583854"/>
                  <a:pt x="0" y="556407"/>
                  <a:pt x="0" y="522549"/>
                </a:cubicBezTo>
                <a:lnTo>
                  <a:pt x="0" y="6130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626" tIns="44626" rIns="44626" bIns="44626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400" kern="1200" dirty="0"/>
              <a:t>SHA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C1342A3-72E8-CBD9-E916-8765C85FB69A}"/>
              </a:ext>
            </a:extLst>
          </p:cNvPr>
          <p:cNvSpPr/>
          <p:nvPr/>
        </p:nvSpPr>
        <p:spPr>
          <a:xfrm>
            <a:off x="7735506" y="2537958"/>
            <a:ext cx="993600" cy="540000"/>
          </a:xfrm>
          <a:custGeom>
            <a:avLst/>
            <a:gdLst>
              <a:gd name="connsiteX0" fmla="*/ 0 w 835047"/>
              <a:gd name="connsiteY0" fmla="*/ 61305 h 583854"/>
              <a:gd name="connsiteX1" fmla="*/ 61305 w 835047"/>
              <a:gd name="connsiteY1" fmla="*/ 0 h 583854"/>
              <a:gd name="connsiteX2" fmla="*/ 773742 w 835047"/>
              <a:gd name="connsiteY2" fmla="*/ 0 h 583854"/>
              <a:gd name="connsiteX3" fmla="*/ 835047 w 835047"/>
              <a:gd name="connsiteY3" fmla="*/ 61305 h 583854"/>
              <a:gd name="connsiteX4" fmla="*/ 835047 w 835047"/>
              <a:gd name="connsiteY4" fmla="*/ 522549 h 583854"/>
              <a:gd name="connsiteX5" fmla="*/ 773742 w 835047"/>
              <a:gd name="connsiteY5" fmla="*/ 583854 h 583854"/>
              <a:gd name="connsiteX6" fmla="*/ 61305 w 835047"/>
              <a:gd name="connsiteY6" fmla="*/ 583854 h 583854"/>
              <a:gd name="connsiteX7" fmla="*/ 0 w 835047"/>
              <a:gd name="connsiteY7" fmla="*/ 522549 h 583854"/>
              <a:gd name="connsiteX8" fmla="*/ 0 w 835047"/>
              <a:gd name="connsiteY8" fmla="*/ 61305 h 5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047" h="583854">
                <a:moveTo>
                  <a:pt x="0" y="61305"/>
                </a:moveTo>
                <a:cubicBezTo>
                  <a:pt x="0" y="27447"/>
                  <a:pt x="27447" y="0"/>
                  <a:pt x="61305" y="0"/>
                </a:cubicBezTo>
                <a:lnTo>
                  <a:pt x="773742" y="0"/>
                </a:lnTo>
                <a:cubicBezTo>
                  <a:pt x="807600" y="0"/>
                  <a:pt x="835047" y="27447"/>
                  <a:pt x="835047" y="61305"/>
                </a:cubicBezTo>
                <a:lnTo>
                  <a:pt x="835047" y="522549"/>
                </a:lnTo>
                <a:cubicBezTo>
                  <a:pt x="835047" y="556407"/>
                  <a:pt x="807600" y="583854"/>
                  <a:pt x="773742" y="583854"/>
                </a:cubicBezTo>
                <a:lnTo>
                  <a:pt x="61305" y="583854"/>
                </a:lnTo>
                <a:cubicBezTo>
                  <a:pt x="27447" y="583854"/>
                  <a:pt x="0" y="556407"/>
                  <a:pt x="0" y="522549"/>
                </a:cubicBezTo>
                <a:lnTo>
                  <a:pt x="0" y="6130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626" tIns="44626" rIns="44626" bIns="44626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400" kern="1200" dirty="0"/>
              <a:t>NHA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E454D8E-45EF-7AC0-8537-687929BA83B2}"/>
              </a:ext>
            </a:extLst>
          </p:cNvPr>
          <p:cNvSpPr/>
          <p:nvPr/>
        </p:nvSpPr>
        <p:spPr>
          <a:xfrm>
            <a:off x="8770805" y="2537958"/>
            <a:ext cx="992993" cy="540000"/>
          </a:xfrm>
          <a:custGeom>
            <a:avLst/>
            <a:gdLst>
              <a:gd name="connsiteX0" fmla="*/ 0 w 835047"/>
              <a:gd name="connsiteY0" fmla="*/ 61305 h 583854"/>
              <a:gd name="connsiteX1" fmla="*/ 61305 w 835047"/>
              <a:gd name="connsiteY1" fmla="*/ 0 h 583854"/>
              <a:gd name="connsiteX2" fmla="*/ 773742 w 835047"/>
              <a:gd name="connsiteY2" fmla="*/ 0 h 583854"/>
              <a:gd name="connsiteX3" fmla="*/ 835047 w 835047"/>
              <a:gd name="connsiteY3" fmla="*/ 61305 h 583854"/>
              <a:gd name="connsiteX4" fmla="*/ 835047 w 835047"/>
              <a:gd name="connsiteY4" fmla="*/ 522549 h 583854"/>
              <a:gd name="connsiteX5" fmla="*/ 773742 w 835047"/>
              <a:gd name="connsiteY5" fmla="*/ 583854 h 583854"/>
              <a:gd name="connsiteX6" fmla="*/ 61305 w 835047"/>
              <a:gd name="connsiteY6" fmla="*/ 583854 h 583854"/>
              <a:gd name="connsiteX7" fmla="*/ 0 w 835047"/>
              <a:gd name="connsiteY7" fmla="*/ 522549 h 583854"/>
              <a:gd name="connsiteX8" fmla="*/ 0 w 835047"/>
              <a:gd name="connsiteY8" fmla="*/ 61305 h 5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047" h="583854">
                <a:moveTo>
                  <a:pt x="0" y="61305"/>
                </a:moveTo>
                <a:cubicBezTo>
                  <a:pt x="0" y="27447"/>
                  <a:pt x="27447" y="0"/>
                  <a:pt x="61305" y="0"/>
                </a:cubicBezTo>
                <a:lnTo>
                  <a:pt x="773742" y="0"/>
                </a:lnTo>
                <a:cubicBezTo>
                  <a:pt x="807600" y="0"/>
                  <a:pt x="835047" y="27447"/>
                  <a:pt x="835047" y="61305"/>
                </a:cubicBezTo>
                <a:lnTo>
                  <a:pt x="835047" y="522549"/>
                </a:lnTo>
                <a:cubicBezTo>
                  <a:pt x="835047" y="556407"/>
                  <a:pt x="807600" y="583854"/>
                  <a:pt x="773742" y="583854"/>
                </a:cubicBezTo>
                <a:lnTo>
                  <a:pt x="61305" y="583854"/>
                </a:lnTo>
                <a:cubicBezTo>
                  <a:pt x="27447" y="583854"/>
                  <a:pt x="0" y="556407"/>
                  <a:pt x="0" y="522549"/>
                </a:cubicBezTo>
                <a:lnTo>
                  <a:pt x="0" y="6130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626" tIns="44626" rIns="44626" bIns="44626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400" kern="1200" dirty="0"/>
              <a:t>Insurance Companies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1A5C8B-278A-78C6-7A9E-6ABF14E6E97A}"/>
              </a:ext>
            </a:extLst>
          </p:cNvPr>
          <p:cNvSpPr txBox="1"/>
          <p:nvPr/>
        </p:nvSpPr>
        <p:spPr>
          <a:xfrm>
            <a:off x="7966810" y="1588037"/>
            <a:ext cx="1606776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/>
              <a:t>Organizations</a:t>
            </a:r>
            <a:endParaRPr lang="en-IN" b="1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E949BE-3A57-FC19-7DDC-129AD1672E6B}"/>
              </a:ext>
            </a:extLst>
          </p:cNvPr>
          <p:cNvGrpSpPr/>
          <p:nvPr/>
        </p:nvGrpSpPr>
        <p:grpSpPr>
          <a:xfrm>
            <a:off x="2201102" y="4242648"/>
            <a:ext cx="2567591" cy="1931811"/>
            <a:chOff x="715936" y="4645633"/>
            <a:chExt cx="2567591" cy="1931811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B31FDE4-0164-D15B-13C1-321CDA263DC6}"/>
                </a:ext>
              </a:extLst>
            </p:cNvPr>
            <p:cNvSpPr/>
            <p:nvPr/>
          </p:nvSpPr>
          <p:spPr>
            <a:xfrm>
              <a:off x="715936" y="4645633"/>
              <a:ext cx="2567591" cy="193181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93728E3-7B03-7E21-4A00-647E2E51ACF2}"/>
                </a:ext>
              </a:extLst>
            </p:cNvPr>
            <p:cNvSpPr/>
            <p:nvPr/>
          </p:nvSpPr>
          <p:spPr>
            <a:xfrm>
              <a:off x="895043" y="5189757"/>
              <a:ext cx="1080000" cy="720000"/>
            </a:xfrm>
            <a:custGeom>
              <a:avLst/>
              <a:gdLst>
                <a:gd name="connsiteX0" fmla="*/ 0 w 835047"/>
                <a:gd name="connsiteY0" fmla="*/ 61305 h 583854"/>
                <a:gd name="connsiteX1" fmla="*/ 61305 w 835047"/>
                <a:gd name="connsiteY1" fmla="*/ 0 h 583854"/>
                <a:gd name="connsiteX2" fmla="*/ 773742 w 835047"/>
                <a:gd name="connsiteY2" fmla="*/ 0 h 583854"/>
                <a:gd name="connsiteX3" fmla="*/ 835047 w 835047"/>
                <a:gd name="connsiteY3" fmla="*/ 61305 h 583854"/>
                <a:gd name="connsiteX4" fmla="*/ 835047 w 835047"/>
                <a:gd name="connsiteY4" fmla="*/ 522549 h 583854"/>
                <a:gd name="connsiteX5" fmla="*/ 773742 w 835047"/>
                <a:gd name="connsiteY5" fmla="*/ 583854 h 583854"/>
                <a:gd name="connsiteX6" fmla="*/ 61305 w 835047"/>
                <a:gd name="connsiteY6" fmla="*/ 583854 h 583854"/>
                <a:gd name="connsiteX7" fmla="*/ 0 w 835047"/>
                <a:gd name="connsiteY7" fmla="*/ 522549 h 583854"/>
                <a:gd name="connsiteX8" fmla="*/ 0 w 835047"/>
                <a:gd name="connsiteY8" fmla="*/ 61305 h 5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47" h="583854">
                  <a:moveTo>
                    <a:pt x="0" y="61305"/>
                  </a:moveTo>
                  <a:cubicBezTo>
                    <a:pt x="0" y="27447"/>
                    <a:pt x="27447" y="0"/>
                    <a:pt x="61305" y="0"/>
                  </a:cubicBezTo>
                  <a:lnTo>
                    <a:pt x="773742" y="0"/>
                  </a:lnTo>
                  <a:cubicBezTo>
                    <a:pt x="807600" y="0"/>
                    <a:pt x="835047" y="27447"/>
                    <a:pt x="835047" y="61305"/>
                  </a:cubicBezTo>
                  <a:lnTo>
                    <a:pt x="835047" y="522549"/>
                  </a:lnTo>
                  <a:cubicBezTo>
                    <a:pt x="835047" y="556407"/>
                    <a:pt x="807600" y="583854"/>
                    <a:pt x="773742" y="583854"/>
                  </a:cubicBezTo>
                  <a:lnTo>
                    <a:pt x="61305" y="583854"/>
                  </a:lnTo>
                  <a:cubicBezTo>
                    <a:pt x="27447" y="583854"/>
                    <a:pt x="0" y="556407"/>
                    <a:pt x="0" y="522549"/>
                  </a:cubicBezTo>
                  <a:lnTo>
                    <a:pt x="0" y="613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4626" tIns="44626" rIns="44626" bIns="44626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App/Website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584C849-6D26-9125-ED2C-1D3B9E573C51}"/>
                </a:ext>
              </a:extLst>
            </p:cNvPr>
            <p:cNvSpPr/>
            <p:nvPr/>
          </p:nvSpPr>
          <p:spPr>
            <a:xfrm>
              <a:off x="2015049" y="5189757"/>
              <a:ext cx="1080000" cy="720000"/>
            </a:xfrm>
            <a:custGeom>
              <a:avLst/>
              <a:gdLst>
                <a:gd name="connsiteX0" fmla="*/ 0 w 835047"/>
                <a:gd name="connsiteY0" fmla="*/ 61305 h 583854"/>
                <a:gd name="connsiteX1" fmla="*/ 61305 w 835047"/>
                <a:gd name="connsiteY1" fmla="*/ 0 h 583854"/>
                <a:gd name="connsiteX2" fmla="*/ 773742 w 835047"/>
                <a:gd name="connsiteY2" fmla="*/ 0 h 583854"/>
                <a:gd name="connsiteX3" fmla="*/ 835047 w 835047"/>
                <a:gd name="connsiteY3" fmla="*/ 61305 h 583854"/>
                <a:gd name="connsiteX4" fmla="*/ 835047 w 835047"/>
                <a:gd name="connsiteY4" fmla="*/ 522549 h 583854"/>
                <a:gd name="connsiteX5" fmla="*/ 773742 w 835047"/>
                <a:gd name="connsiteY5" fmla="*/ 583854 h 583854"/>
                <a:gd name="connsiteX6" fmla="*/ 61305 w 835047"/>
                <a:gd name="connsiteY6" fmla="*/ 583854 h 583854"/>
                <a:gd name="connsiteX7" fmla="*/ 0 w 835047"/>
                <a:gd name="connsiteY7" fmla="*/ 522549 h 583854"/>
                <a:gd name="connsiteX8" fmla="*/ 0 w 835047"/>
                <a:gd name="connsiteY8" fmla="*/ 61305 h 5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47" h="583854">
                  <a:moveTo>
                    <a:pt x="0" y="61305"/>
                  </a:moveTo>
                  <a:cubicBezTo>
                    <a:pt x="0" y="27447"/>
                    <a:pt x="27447" y="0"/>
                    <a:pt x="61305" y="0"/>
                  </a:cubicBezTo>
                  <a:lnTo>
                    <a:pt x="773742" y="0"/>
                  </a:lnTo>
                  <a:cubicBezTo>
                    <a:pt x="807600" y="0"/>
                    <a:pt x="835047" y="27447"/>
                    <a:pt x="835047" y="61305"/>
                  </a:cubicBezTo>
                  <a:lnTo>
                    <a:pt x="835047" y="522549"/>
                  </a:lnTo>
                  <a:cubicBezTo>
                    <a:pt x="835047" y="556407"/>
                    <a:pt x="807600" y="583854"/>
                    <a:pt x="773742" y="583854"/>
                  </a:cubicBezTo>
                  <a:lnTo>
                    <a:pt x="61305" y="583854"/>
                  </a:lnTo>
                  <a:cubicBezTo>
                    <a:pt x="27447" y="583854"/>
                    <a:pt x="0" y="556407"/>
                    <a:pt x="0" y="522549"/>
                  </a:cubicBezTo>
                  <a:lnTo>
                    <a:pt x="0" y="613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4626" tIns="44626" rIns="44626" bIns="44626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EHCP Registration Desk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EF3BDB-2F0B-3329-AB46-D4A6CEEF6E5C}"/>
                </a:ext>
              </a:extLst>
            </p:cNvPr>
            <p:cNvSpPr/>
            <p:nvPr/>
          </p:nvSpPr>
          <p:spPr>
            <a:xfrm>
              <a:off x="894709" y="5946993"/>
              <a:ext cx="1080000" cy="540000"/>
            </a:xfrm>
            <a:custGeom>
              <a:avLst/>
              <a:gdLst>
                <a:gd name="connsiteX0" fmla="*/ 0 w 835047"/>
                <a:gd name="connsiteY0" fmla="*/ 61305 h 583854"/>
                <a:gd name="connsiteX1" fmla="*/ 61305 w 835047"/>
                <a:gd name="connsiteY1" fmla="*/ 0 h 583854"/>
                <a:gd name="connsiteX2" fmla="*/ 773742 w 835047"/>
                <a:gd name="connsiteY2" fmla="*/ 0 h 583854"/>
                <a:gd name="connsiteX3" fmla="*/ 835047 w 835047"/>
                <a:gd name="connsiteY3" fmla="*/ 61305 h 583854"/>
                <a:gd name="connsiteX4" fmla="*/ 835047 w 835047"/>
                <a:gd name="connsiteY4" fmla="*/ 522549 h 583854"/>
                <a:gd name="connsiteX5" fmla="*/ 773742 w 835047"/>
                <a:gd name="connsiteY5" fmla="*/ 583854 h 583854"/>
                <a:gd name="connsiteX6" fmla="*/ 61305 w 835047"/>
                <a:gd name="connsiteY6" fmla="*/ 583854 h 583854"/>
                <a:gd name="connsiteX7" fmla="*/ 0 w 835047"/>
                <a:gd name="connsiteY7" fmla="*/ 522549 h 583854"/>
                <a:gd name="connsiteX8" fmla="*/ 0 w 835047"/>
                <a:gd name="connsiteY8" fmla="*/ 61305 h 5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47" h="583854">
                  <a:moveTo>
                    <a:pt x="0" y="61305"/>
                  </a:moveTo>
                  <a:cubicBezTo>
                    <a:pt x="0" y="27447"/>
                    <a:pt x="27447" y="0"/>
                    <a:pt x="61305" y="0"/>
                  </a:cubicBezTo>
                  <a:lnTo>
                    <a:pt x="773742" y="0"/>
                  </a:lnTo>
                  <a:cubicBezTo>
                    <a:pt x="807600" y="0"/>
                    <a:pt x="835047" y="27447"/>
                    <a:pt x="835047" y="61305"/>
                  </a:cubicBezTo>
                  <a:lnTo>
                    <a:pt x="835047" y="522549"/>
                  </a:lnTo>
                  <a:cubicBezTo>
                    <a:pt x="835047" y="556407"/>
                    <a:pt x="807600" y="583854"/>
                    <a:pt x="773742" y="583854"/>
                  </a:cubicBezTo>
                  <a:lnTo>
                    <a:pt x="61305" y="583854"/>
                  </a:lnTo>
                  <a:cubicBezTo>
                    <a:pt x="27447" y="583854"/>
                    <a:pt x="0" y="556407"/>
                    <a:pt x="0" y="522549"/>
                  </a:cubicBezTo>
                  <a:lnTo>
                    <a:pt x="0" y="613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4626" tIns="44626" rIns="44626" bIns="44626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PMJAY Kiosk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164FA3-E597-AE17-38F0-FFE46F9CDB35}"/>
                </a:ext>
              </a:extLst>
            </p:cNvPr>
            <p:cNvSpPr/>
            <p:nvPr/>
          </p:nvSpPr>
          <p:spPr>
            <a:xfrm>
              <a:off x="2018378" y="5948668"/>
              <a:ext cx="1080000" cy="540000"/>
            </a:xfrm>
            <a:custGeom>
              <a:avLst/>
              <a:gdLst>
                <a:gd name="connsiteX0" fmla="*/ 0 w 835047"/>
                <a:gd name="connsiteY0" fmla="*/ 61305 h 583854"/>
                <a:gd name="connsiteX1" fmla="*/ 61305 w 835047"/>
                <a:gd name="connsiteY1" fmla="*/ 0 h 583854"/>
                <a:gd name="connsiteX2" fmla="*/ 773742 w 835047"/>
                <a:gd name="connsiteY2" fmla="*/ 0 h 583854"/>
                <a:gd name="connsiteX3" fmla="*/ 835047 w 835047"/>
                <a:gd name="connsiteY3" fmla="*/ 61305 h 583854"/>
                <a:gd name="connsiteX4" fmla="*/ 835047 w 835047"/>
                <a:gd name="connsiteY4" fmla="*/ 522549 h 583854"/>
                <a:gd name="connsiteX5" fmla="*/ 773742 w 835047"/>
                <a:gd name="connsiteY5" fmla="*/ 583854 h 583854"/>
                <a:gd name="connsiteX6" fmla="*/ 61305 w 835047"/>
                <a:gd name="connsiteY6" fmla="*/ 583854 h 583854"/>
                <a:gd name="connsiteX7" fmla="*/ 0 w 835047"/>
                <a:gd name="connsiteY7" fmla="*/ 522549 h 583854"/>
                <a:gd name="connsiteX8" fmla="*/ 0 w 835047"/>
                <a:gd name="connsiteY8" fmla="*/ 61305 h 5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47" h="583854">
                  <a:moveTo>
                    <a:pt x="0" y="61305"/>
                  </a:moveTo>
                  <a:cubicBezTo>
                    <a:pt x="0" y="27447"/>
                    <a:pt x="27447" y="0"/>
                    <a:pt x="61305" y="0"/>
                  </a:cubicBezTo>
                  <a:lnTo>
                    <a:pt x="773742" y="0"/>
                  </a:lnTo>
                  <a:cubicBezTo>
                    <a:pt x="807600" y="0"/>
                    <a:pt x="835047" y="27447"/>
                    <a:pt x="835047" y="61305"/>
                  </a:cubicBezTo>
                  <a:lnTo>
                    <a:pt x="835047" y="522549"/>
                  </a:lnTo>
                  <a:cubicBezTo>
                    <a:pt x="835047" y="556407"/>
                    <a:pt x="807600" y="583854"/>
                    <a:pt x="773742" y="583854"/>
                  </a:cubicBezTo>
                  <a:lnTo>
                    <a:pt x="61305" y="583854"/>
                  </a:lnTo>
                  <a:cubicBezTo>
                    <a:pt x="27447" y="583854"/>
                    <a:pt x="0" y="556407"/>
                    <a:pt x="0" y="522549"/>
                  </a:cubicBezTo>
                  <a:lnTo>
                    <a:pt x="0" y="6130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4626" tIns="44626" rIns="44626" bIns="44626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Call-Centre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33A145-C13F-608B-C54E-2DE07C7CDA27}"/>
                </a:ext>
              </a:extLst>
            </p:cNvPr>
            <p:cNvSpPr txBox="1"/>
            <p:nvPr/>
          </p:nvSpPr>
          <p:spPr>
            <a:xfrm>
              <a:off x="1723473" y="4750341"/>
              <a:ext cx="541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CSC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F041948-F168-1949-AE3D-15FFE056363E}"/>
              </a:ext>
            </a:extLst>
          </p:cNvPr>
          <p:cNvGrpSpPr/>
          <p:nvPr/>
        </p:nvGrpSpPr>
        <p:grpSpPr>
          <a:xfrm>
            <a:off x="5051356" y="4242647"/>
            <a:ext cx="4732020" cy="1931812"/>
            <a:chOff x="5234940" y="4240389"/>
            <a:chExt cx="4732020" cy="193181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C102932-1B85-FEFC-1F6E-75487BB1B5FE}"/>
                </a:ext>
              </a:extLst>
            </p:cNvPr>
            <p:cNvSpPr/>
            <p:nvPr/>
          </p:nvSpPr>
          <p:spPr>
            <a:xfrm>
              <a:off x="5234940" y="4240389"/>
              <a:ext cx="4732020" cy="193181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7572AE-0D8B-F8F2-DFE2-189ED2CDE513}"/>
                </a:ext>
              </a:extLst>
            </p:cNvPr>
            <p:cNvSpPr/>
            <p:nvPr/>
          </p:nvSpPr>
          <p:spPr>
            <a:xfrm>
              <a:off x="5400419" y="4942529"/>
              <a:ext cx="1440000" cy="540001"/>
            </a:xfrm>
            <a:custGeom>
              <a:avLst/>
              <a:gdLst>
                <a:gd name="connsiteX0" fmla="*/ 0 w 671440"/>
                <a:gd name="connsiteY0" fmla="*/ 56700 h 540001"/>
                <a:gd name="connsiteX1" fmla="*/ 56700 w 671440"/>
                <a:gd name="connsiteY1" fmla="*/ 0 h 540001"/>
                <a:gd name="connsiteX2" fmla="*/ 614740 w 671440"/>
                <a:gd name="connsiteY2" fmla="*/ 0 h 540001"/>
                <a:gd name="connsiteX3" fmla="*/ 671440 w 671440"/>
                <a:gd name="connsiteY3" fmla="*/ 56700 h 540001"/>
                <a:gd name="connsiteX4" fmla="*/ 671440 w 671440"/>
                <a:gd name="connsiteY4" fmla="*/ 483301 h 540001"/>
                <a:gd name="connsiteX5" fmla="*/ 614740 w 671440"/>
                <a:gd name="connsiteY5" fmla="*/ 540001 h 540001"/>
                <a:gd name="connsiteX6" fmla="*/ 56700 w 671440"/>
                <a:gd name="connsiteY6" fmla="*/ 540001 h 540001"/>
                <a:gd name="connsiteX7" fmla="*/ 0 w 671440"/>
                <a:gd name="connsiteY7" fmla="*/ 483301 h 540001"/>
                <a:gd name="connsiteX8" fmla="*/ 0 w 671440"/>
                <a:gd name="connsiteY8" fmla="*/ 56700 h 54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440" h="540001">
                  <a:moveTo>
                    <a:pt x="0" y="56700"/>
                  </a:moveTo>
                  <a:cubicBezTo>
                    <a:pt x="0" y="25385"/>
                    <a:pt x="25385" y="0"/>
                    <a:pt x="56700" y="0"/>
                  </a:cubicBezTo>
                  <a:lnTo>
                    <a:pt x="614740" y="0"/>
                  </a:lnTo>
                  <a:cubicBezTo>
                    <a:pt x="646055" y="0"/>
                    <a:pt x="671440" y="25385"/>
                    <a:pt x="671440" y="56700"/>
                  </a:cubicBezTo>
                  <a:lnTo>
                    <a:pt x="671440" y="483301"/>
                  </a:lnTo>
                  <a:cubicBezTo>
                    <a:pt x="671440" y="514616"/>
                    <a:pt x="646055" y="540001"/>
                    <a:pt x="614740" y="540001"/>
                  </a:cubicBezTo>
                  <a:lnTo>
                    <a:pt x="56700" y="540001"/>
                  </a:lnTo>
                  <a:cubicBezTo>
                    <a:pt x="25385" y="540001"/>
                    <a:pt x="0" y="514616"/>
                    <a:pt x="0" y="483301"/>
                  </a:cubicBezTo>
                  <a:lnTo>
                    <a:pt x="0" y="567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3277" tIns="43277" rIns="43277" bIns="43277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Consultation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2C4E25-52D4-5039-BE5A-D43051C01EA7}"/>
                </a:ext>
              </a:extLst>
            </p:cNvPr>
            <p:cNvSpPr/>
            <p:nvPr/>
          </p:nvSpPr>
          <p:spPr>
            <a:xfrm>
              <a:off x="6886314" y="4942529"/>
              <a:ext cx="1440000" cy="540001"/>
            </a:xfrm>
            <a:custGeom>
              <a:avLst/>
              <a:gdLst>
                <a:gd name="connsiteX0" fmla="*/ 0 w 671440"/>
                <a:gd name="connsiteY0" fmla="*/ 56700 h 540001"/>
                <a:gd name="connsiteX1" fmla="*/ 56700 w 671440"/>
                <a:gd name="connsiteY1" fmla="*/ 0 h 540001"/>
                <a:gd name="connsiteX2" fmla="*/ 614740 w 671440"/>
                <a:gd name="connsiteY2" fmla="*/ 0 h 540001"/>
                <a:gd name="connsiteX3" fmla="*/ 671440 w 671440"/>
                <a:gd name="connsiteY3" fmla="*/ 56700 h 540001"/>
                <a:gd name="connsiteX4" fmla="*/ 671440 w 671440"/>
                <a:gd name="connsiteY4" fmla="*/ 483301 h 540001"/>
                <a:gd name="connsiteX5" fmla="*/ 614740 w 671440"/>
                <a:gd name="connsiteY5" fmla="*/ 540001 h 540001"/>
                <a:gd name="connsiteX6" fmla="*/ 56700 w 671440"/>
                <a:gd name="connsiteY6" fmla="*/ 540001 h 540001"/>
                <a:gd name="connsiteX7" fmla="*/ 0 w 671440"/>
                <a:gd name="connsiteY7" fmla="*/ 483301 h 540001"/>
                <a:gd name="connsiteX8" fmla="*/ 0 w 671440"/>
                <a:gd name="connsiteY8" fmla="*/ 56700 h 54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440" h="540001">
                  <a:moveTo>
                    <a:pt x="0" y="56700"/>
                  </a:moveTo>
                  <a:cubicBezTo>
                    <a:pt x="0" y="25385"/>
                    <a:pt x="25385" y="0"/>
                    <a:pt x="56700" y="0"/>
                  </a:cubicBezTo>
                  <a:lnTo>
                    <a:pt x="614740" y="0"/>
                  </a:lnTo>
                  <a:cubicBezTo>
                    <a:pt x="646055" y="0"/>
                    <a:pt x="671440" y="25385"/>
                    <a:pt x="671440" y="56700"/>
                  </a:cubicBezTo>
                  <a:lnTo>
                    <a:pt x="671440" y="483301"/>
                  </a:lnTo>
                  <a:cubicBezTo>
                    <a:pt x="671440" y="514616"/>
                    <a:pt x="646055" y="540001"/>
                    <a:pt x="614740" y="540001"/>
                  </a:cubicBezTo>
                  <a:lnTo>
                    <a:pt x="56700" y="540001"/>
                  </a:lnTo>
                  <a:cubicBezTo>
                    <a:pt x="25385" y="540001"/>
                    <a:pt x="0" y="514616"/>
                    <a:pt x="0" y="483301"/>
                  </a:cubicBezTo>
                  <a:lnTo>
                    <a:pt x="0" y="567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3277" tIns="43277" rIns="43277" bIns="43277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Diagnosis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F141E1-E554-E602-D213-5A65361704BC}"/>
                </a:ext>
              </a:extLst>
            </p:cNvPr>
            <p:cNvSpPr/>
            <p:nvPr/>
          </p:nvSpPr>
          <p:spPr>
            <a:xfrm>
              <a:off x="8372209" y="4933000"/>
              <a:ext cx="1440000" cy="540001"/>
            </a:xfrm>
            <a:custGeom>
              <a:avLst/>
              <a:gdLst>
                <a:gd name="connsiteX0" fmla="*/ 0 w 671440"/>
                <a:gd name="connsiteY0" fmla="*/ 56700 h 540001"/>
                <a:gd name="connsiteX1" fmla="*/ 56700 w 671440"/>
                <a:gd name="connsiteY1" fmla="*/ 0 h 540001"/>
                <a:gd name="connsiteX2" fmla="*/ 614740 w 671440"/>
                <a:gd name="connsiteY2" fmla="*/ 0 h 540001"/>
                <a:gd name="connsiteX3" fmla="*/ 671440 w 671440"/>
                <a:gd name="connsiteY3" fmla="*/ 56700 h 540001"/>
                <a:gd name="connsiteX4" fmla="*/ 671440 w 671440"/>
                <a:gd name="connsiteY4" fmla="*/ 483301 h 540001"/>
                <a:gd name="connsiteX5" fmla="*/ 614740 w 671440"/>
                <a:gd name="connsiteY5" fmla="*/ 540001 h 540001"/>
                <a:gd name="connsiteX6" fmla="*/ 56700 w 671440"/>
                <a:gd name="connsiteY6" fmla="*/ 540001 h 540001"/>
                <a:gd name="connsiteX7" fmla="*/ 0 w 671440"/>
                <a:gd name="connsiteY7" fmla="*/ 483301 h 540001"/>
                <a:gd name="connsiteX8" fmla="*/ 0 w 671440"/>
                <a:gd name="connsiteY8" fmla="*/ 56700 h 54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440" h="540001">
                  <a:moveTo>
                    <a:pt x="0" y="56700"/>
                  </a:moveTo>
                  <a:cubicBezTo>
                    <a:pt x="0" y="25385"/>
                    <a:pt x="25385" y="0"/>
                    <a:pt x="56700" y="0"/>
                  </a:cubicBezTo>
                  <a:lnTo>
                    <a:pt x="614740" y="0"/>
                  </a:lnTo>
                  <a:cubicBezTo>
                    <a:pt x="646055" y="0"/>
                    <a:pt x="671440" y="25385"/>
                    <a:pt x="671440" y="56700"/>
                  </a:cubicBezTo>
                  <a:lnTo>
                    <a:pt x="671440" y="483301"/>
                  </a:lnTo>
                  <a:cubicBezTo>
                    <a:pt x="671440" y="514616"/>
                    <a:pt x="646055" y="540001"/>
                    <a:pt x="614740" y="540001"/>
                  </a:cubicBezTo>
                  <a:lnTo>
                    <a:pt x="56700" y="540001"/>
                  </a:lnTo>
                  <a:cubicBezTo>
                    <a:pt x="25385" y="540001"/>
                    <a:pt x="0" y="514616"/>
                    <a:pt x="0" y="483301"/>
                  </a:cubicBezTo>
                  <a:lnTo>
                    <a:pt x="0" y="567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3277" tIns="43277" rIns="43277" bIns="43277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Hospitalization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6D189F-F024-C4DF-7CE3-D5DE1255031F}"/>
                </a:ext>
              </a:extLst>
            </p:cNvPr>
            <p:cNvSpPr/>
            <p:nvPr/>
          </p:nvSpPr>
          <p:spPr>
            <a:xfrm>
              <a:off x="5398132" y="5527702"/>
              <a:ext cx="1440000" cy="540001"/>
            </a:xfrm>
            <a:custGeom>
              <a:avLst/>
              <a:gdLst>
                <a:gd name="connsiteX0" fmla="*/ 0 w 671440"/>
                <a:gd name="connsiteY0" fmla="*/ 56700 h 540001"/>
                <a:gd name="connsiteX1" fmla="*/ 56700 w 671440"/>
                <a:gd name="connsiteY1" fmla="*/ 0 h 540001"/>
                <a:gd name="connsiteX2" fmla="*/ 614740 w 671440"/>
                <a:gd name="connsiteY2" fmla="*/ 0 h 540001"/>
                <a:gd name="connsiteX3" fmla="*/ 671440 w 671440"/>
                <a:gd name="connsiteY3" fmla="*/ 56700 h 540001"/>
                <a:gd name="connsiteX4" fmla="*/ 671440 w 671440"/>
                <a:gd name="connsiteY4" fmla="*/ 483301 h 540001"/>
                <a:gd name="connsiteX5" fmla="*/ 614740 w 671440"/>
                <a:gd name="connsiteY5" fmla="*/ 540001 h 540001"/>
                <a:gd name="connsiteX6" fmla="*/ 56700 w 671440"/>
                <a:gd name="connsiteY6" fmla="*/ 540001 h 540001"/>
                <a:gd name="connsiteX7" fmla="*/ 0 w 671440"/>
                <a:gd name="connsiteY7" fmla="*/ 483301 h 540001"/>
                <a:gd name="connsiteX8" fmla="*/ 0 w 671440"/>
                <a:gd name="connsiteY8" fmla="*/ 56700 h 54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440" h="540001">
                  <a:moveTo>
                    <a:pt x="0" y="56700"/>
                  </a:moveTo>
                  <a:cubicBezTo>
                    <a:pt x="0" y="25385"/>
                    <a:pt x="25385" y="0"/>
                    <a:pt x="56700" y="0"/>
                  </a:cubicBezTo>
                  <a:lnTo>
                    <a:pt x="614740" y="0"/>
                  </a:lnTo>
                  <a:cubicBezTo>
                    <a:pt x="646055" y="0"/>
                    <a:pt x="671440" y="25385"/>
                    <a:pt x="671440" y="56700"/>
                  </a:cubicBezTo>
                  <a:lnTo>
                    <a:pt x="671440" y="483301"/>
                  </a:lnTo>
                  <a:cubicBezTo>
                    <a:pt x="671440" y="514616"/>
                    <a:pt x="646055" y="540001"/>
                    <a:pt x="614740" y="540001"/>
                  </a:cubicBezTo>
                  <a:lnTo>
                    <a:pt x="56700" y="540001"/>
                  </a:lnTo>
                  <a:cubicBezTo>
                    <a:pt x="25385" y="540001"/>
                    <a:pt x="0" y="514616"/>
                    <a:pt x="0" y="483301"/>
                  </a:cubicBezTo>
                  <a:lnTo>
                    <a:pt x="0" y="567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3277" tIns="43277" rIns="43277" bIns="43277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Treatment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E50BA89-6E5B-3F1F-1380-35B32C7F7218}"/>
                </a:ext>
              </a:extLst>
            </p:cNvPr>
            <p:cNvSpPr/>
            <p:nvPr/>
          </p:nvSpPr>
          <p:spPr>
            <a:xfrm>
              <a:off x="6886314" y="5527701"/>
              <a:ext cx="1440000" cy="540001"/>
            </a:xfrm>
            <a:custGeom>
              <a:avLst/>
              <a:gdLst>
                <a:gd name="connsiteX0" fmla="*/ 0 w 671440"/>
                <a:gd name="connsiteY0" fmla="*/ 56700 h 540001"/>
                <a:gd name="connsiteX1" fmla="*/ 56700 w 671440"/>
                <a:gd name="connsiteY1" fmla="*/ 0 h 540001"/>
                <a:gd name="connsiteX2" fmla="*/ 614740 w 671440"/>
                <a:gd name="connsiteY2" fmla="*/ 0 h 540001"/>
                <a:gd name="connsiteX3" fmla="*/ 671440 w 671440"/>
                <a:gd name="connsiteY3" fmla="*/ 56700 h 540001"/>
                <a:gd name="connsiteX4" fmla="*/ 671440 w 671440"/>
                <a:gd name="connsiteY4" fmla="*/ 483301 h 540001"/>
                <a:gd name="connsiteX5" fmla="*/ 614740 w 671440"/>
                <a:gd name="connsiteY5" fmla="*/ 540001 h 540001"/>
                <a:gd name="connsiteX6" fmla="*/ 56700 w 671440"/>
                <a:gd name="connsiteY6" fmla="*/ 540001 h 540001"/>
                <a:gd name="connsiteX7" fmla="*/ 0 w 671440"/>
                <a:gd name="connsiteY7" fmla="*/ 483301 h 540001"/>
                <a:gd name="connsiteX8" fmla="*/ 0 w 671440"/>
                <a:gd name="connsiteY8" fmla="*/ 56700 h 54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440" h="540001">
                  <a:moveTo>
                    <a:pt x="0" y="56700"/>
                  </a:moveTo>
                  <a:cubicBezTo>
                    <a:pt x="0" y="25385"/>
                    <a:pt x="25385" y="0"/>
                    <a:pt x="56700" y="0"/>
                  </a:cubicBezTo>
                  <a:lnTo>
                    <a:pt x="614740" y="0"/>
                  </a:lnTo>
                  <a:cubicBezTo>
                    <a:pt x="646055" y="0"/>
                    <a:pt x="671440" y="25385"/>
                    <a:pt x="671440" y="56700"/>
                  </a:cubicBezTo>
                  <a:lnTo>
                    <a:pt x="671440" y="483301"/>
                  </a:lnTo>
                  <a:cubicBezTo>
                    <a:pt x="671440" y="514616"/>
                    <a:pt x="646055" y="540001"/>
                    <a:pt x="614740" y="540001"/>
                  </a:cubicBezTo>
                  <a:lnTo>
                    <a:pt x="56700" y="540001"/>
                  </a:lnTo>
                  <a:cubicBezTo>
                    <a:pt x="25385" y="540001"/>
                    <a:pt x="0" y="514616"/>
                    <a:pt x="0" y="483301"/>
                  </a:cubicBezTo>
                  <a:lnTo>
                    <a:pt x="0" y="567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3277" tIns="43277" rIns="43277" bIns="43277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Discharge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00EAB4-3967-35C3-E2AC-96F78B4EF46A}"/>
                </a:ext>
              </a:extLst>
            </p:cNvPr>
            <p:cNvSpPr/>
            <p:nvPr/>
          </p:nvSpPr>
          <p:spPr>
            <a:xfrm>
              <a:off x="8368334" y="5528189"/>
              <a:ext cx="1440000" cy="540001"/>
            </a:xfrm>
            <a:custGeom>
              <a:avLst/>
              <a:gdLst>
                <a:gd name="connsiteX0" fmla="*/ 0 w 671440"/>
                <a:gd name="connsiteY0" fmla="*/ 56700 h 540001"/>
                <a:gd name="connsiteX1" fmla="*/ 56700 w 671440"/>
                <a:gd name="connsiteY1" fmla="*/ 0 h 540001"/>
                <a:gd name="connsiteX2" fmla="*/ 614740 w 671440"/>
                <a:gd name="connsiteY2" fmla="*/ 0 h 540001"/>
                <a:gd name="connsiteX3" fmla="*/ 671440 w 671440"/>
                <a:gd name="connsiteY3" fmla="*/ 56700 h 540001"/>
                <a:gd name="connsiteX4" fmla="*/ 671440 w 671440"/>
                <a:gd name="connsiteY4" fmla="*/ 483301 h 540001"/>
                <a:gd name="connsiteX5" fmla="*/ 614740 w 671440"/>
                <a:gd name="connsiteY5" fmla="*/ 540001 h 540001"/>
                <a:gd name="connsiteX6" fmla="*/ 56700 w 671440"/>
                <a:gd name="connsiteY6" fmla="*/ 540001 h 540001"/>
                <a:gd name="connsiteX7" fmla="*/ 0 w 671440"/>
                <a:gd name="connsiteY7" fmla="*/ 483301 h 540001"/>
                <a:gd name="connsiteX8" fmla="*/ 0 w 671440"/>
                <a:gd name="connsiteY8" fmla="*/ 56700 h 54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440" h="540001">
                  <a:moveTo>
                    <a:pt x="0" y="56700"/>
                  </a:moveTo>
                  <a:cubicBezTo>
                    <a:pt x="0" y="25385"/>
                    <a:pt x="25385" y="0"/>
                    <a:pt x="56700" y="0"/>
                  </a:cubicBezTo>
                  <a:lnTo>
                    <a:pt x="614740" y="0"/>
                  </a:lnTo>
                  <a:cubicBezTo>
                    <a:pt x="646055" y="0"/>
                    <a:pt x="671440" y="25385"/>
                    <a:pt x="671440" y="56700"/>
                  </a:cubicBezTo>
                  <a:lnTo>
                    <a:pt x="671440" y="483301"/>
                  </a:lnTo>
                  <a:cubicBezTo>
                    <a:pt x="671440" y="514616"/>
                    <a:pt x="646055" y="540001"/>
                    <a:pt x="614740" y="540001"/>
                  </a:cubicBezTo>
                  <a:lnTo>
                    <a:pt x="56700" y="540001"/>
                  </a:lnTo>
                  <a:cubicBezTo>
                    <a:pt x="25385" y="540001"/>
                    <a:pt x="0" y="514616"/>
                    <a:pt x="0" y="483301"/>
                  </a:cubicBezTo>
                  <a:lnTo>
                    <a:pt x="0" y="567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43277" tIns="43277" rIns="43277" bIns="43277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Post Discharge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E9A4A1-C947-3BE1-9AE5-CDADFC6A2633}"/>
                </a:ext>
              </a:extLst>
            </p:cNvPr>
            <p:cNvSpPr txBox="1"/>
            <p:nvPr/>
          </p:nvSpPr>
          <p:spPr>
            <a:xfrm>
              <a:off x="6723767" y="4392387"/>
              <a:ext cx="217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Hospital Processes</a:t>
              </a:r>
            </a:p>
          </p:txBody>
        </p:sp>
      </p:grp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515FE6D-17DA-AC4B-EA59-89F5E475C65B}"/>
              </a:ext>
            </a:extLst>
          </p:cNvPr>
          <p:cNvSpPr/>
          <p:nvPr/>
        </p:nvSpPr>
        <p:spPr>
          <a:xfrm rot="16200000">
            <a:off x="1002060" y="4415034"/>
            <a:ext cx="648000" cy="16920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/>
              <a:t>Patient In</a:t>
            </a:r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307B4F2C-B279-FC9F-D697-A2C5F2B707EE}"/>
              </a:ext>
            </a:extLst>
          </p:cNvPr>
          <p:cNvSpPr/>
          <p:nvPr/>
        </p:nvSpPr>
        <p:spPr>
          <a:xfrm rot="16200000">
            <a:off x="10380973" y="4477131"/>
            <a:ext cx="648000" cy="16920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/>
              <a:t>Patient Out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ED926FA-B3D3-E460-EE75-67E1C908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4800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ctr"/>
            <a:r>
              <a:rPr lang="en-IN" b="1" dirty="0"/>
              <a:t>Overall Process Flow for a Patient</a:t>
            </a:r>
          </a:p>
        </p:txBody>
      </p:sp>
    </p:spTree>
    <p:extLst>
      <p:ext uri="{BB962C8B-B14F-4D97-AF65-F5344CB8AC3E}">
        <p14:creationId xmlns:p14="http://schemas.microsoft.com/office/powerpoint/2010/main" val="350640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453A-55A4-DF4D-2E11-013F03DE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21117" cy="6858000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09E8C-2484-AFE6-72AD-DFC88C2D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65" y="1040525"/>
            <a:ext cx="8550045" cy="420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8F750-5F71-CC3F-AC3E-E4341D022285}"/>
              </a:ext>
            </a:extLst>
          </p:cNvPr>
          <p:cNvSpPr txBox="1"/>
          <p:nvPr/>
        </p:nvSpPr>
        <p:spPr>
          <a:xfrm>
            <a:off x="3512965" y="4358499"/>
            <a:ext cx="3223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https://pmjay.gov.in/resources/documents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16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16D1-CF2F-C00A-2625-20A6C48A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Framework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720EA-14BF-3030-53F8-1FF206AF1AD2}"/>
              </a:ext>
            </a:extLst>
          </p:cNvPr>
          <p:cNvGrpSpPr/>
          <p:nvPr/>
        </p:nvGrpSpPr>
        <p:grpSpPr>
          <a:xfrm>
            <a:off x="2182762" y="1547881"/>
            <a:ext cx="1929914" cy="1971894"/>
            <a:chOff x="-6521" y="3429000"/>
            <a:chExt cx="1929914" cy="1971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4B356-D11C-7D66-76E1-8C5C0621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406" y="3429000"/>
              <a:ext cx="1436955" cy="13255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8C46C-9237-E8AA-AE7B-1C281D363FD2}"/>
                </a:ext>
              </a:extLst>
            </p:cNvPr>
            <p:cNvSpPr txBox="1"/>
            <p:nvPr/>
          </p:nvSpPr>
          <p:spPr>
            <a:xfrm>
              <a:off x="-6521" y="4754563"/>
              <a:ext cx="1929914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FF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PMJAY Admission Process Flow PDFs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C4C09-61DD-27E5-372D-DC030C000B1E}"/>
              </a:ext>
            </a:extLst>
          </p:cNvPr>
          <p:cNvGrpSpPr/>
          <p:nvPr/>
        </p:nvGrpSpPr>
        <p:grpSpPr>
          <a:xfrm>
            <a:off x="4783653" y="1836124"/>
            <a:ext cx="2333614" cy="1642647"/>
            <a:chOff x="2054978" y="1018927"/>
            <a:chExt cx="2333614" cy="1642647"/>
          </a:xfrm>
        </p:grpSpPr>
        <p:pic>
          <p:nvPicPr>
            <p:cNvPr id="6146" name="Picture 2" descr="Apache Tika - Wikipedia">
              <a:extLst>
                <a:ext uri="{FF2B5EF4-FFF2-40B4-BE49-F238E27FC236}">
                  <a16:creationId xmlns:a16="http://schemas.microsoft.com/office/drawing/2014/main" id="{1C219A7D-F71C-46A3-E622-99DDD6758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890" y="1018927"/>
              <a:ext cx="2037791" cy="72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585DC-A905-1FC0-A9CF-48B2DFFA06B9}"/>
                </a:ext>
              </a:extLst>
            </p:cNvPr>
            <p:cNvSpPr txBox="1"/>
            <p:nvPr/>
          </p:nvSpPr>
          <p:spPr>
            <a:xfrm>
              <a:off x="2054978" y="2292242"/>
              <a:ext cx="23336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Extract text from PDF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0A885A-CFB3-D4E3-8548-1B65FF882FC4}"/>
              </a:ext>
            </a:extLst>
          </p:cNvPr>
          <p:cNvGrpSpPr/>
          <p:nvPr/>
        </p:nvGrpSpPr>
        <p:grpSpPr>
          <a:xfrm>
            <a:off x="7727403" y="1684858"/>
            <a:ext cx="1526627" cy="1763433"/>
            <a:chOff x="2715204" y="3223088"/>
            <a:chExt cx="1526627" cy="1763433"/>
          </a:xfrm>
        </p:grpSpPr>
        <p:pic>
          <p:nvPicPr>
            <p:cNvPr id="6148" name="Picture 4" descr="Regex Tutorial | Regular Expression - Javatpoint">
              <a:extLst>
                <a:ext uri="{FF2B5EF4-FFF2-40B4-BE49-F238E27FC236}">
                  <a16:creationId xmlns:a16="http://schemas.microsoft.com/office/drawing/2014/main" id="{B9728231-CB0D-501C-39E1-3C2FE4603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727" y="3223088"/>
              <a:ext cx="1333146" cy="133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2802A2-E8D5-4EE6-5293-1E26D0974C4D}"/>
                </a:ext>
              </a:extLst>
            </p:cNvPr>
            <p:cNvSpPr txBox="1"/>
            <p:nvPr/>
          </p:nvSpPr>
          <p:spPr>
            <a:xfrm>
              <a:off x="2715204" y="4617189"/>
              <a:ext cx="1526627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Data Cleaning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B24F54-73C3-C4C1-F630-18F8F1FE9C3C}"/>
              </a:ext>
            </a:extLst>
          </p:cNvPr>
          <p:cNvSpPr txBox="1"/>
          <p:nvPr/>
        </p:nvSpPr>
        <p:spPr>
          <a:xfrm>
            <a:off x="10040244" y="2345157"/>
            <a:ext cx="2011419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Training Corpus for Domain-Specific NLP for NER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B98D9-3317-9990-F085-26B4727C5C10}"/>
              </a:ext>
            </a:extLst>
          </p:cNvPr>
          <p:cNvGrpSpPr/>
          <p:nvPr/>
        </p:nvGrpSpPr>
        <p:grpSpPr>
          <a:xfrm>
            <a:off x="10360816" y="4183890"/>
            <a:ext cx="1370271" cy="1025133"/>
            <a:chOff x="9764061" y="5192727"/>
            <a:chExt cx="1370271" cy="1025133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F891D86C-D983-F0CD-8596-324475DC5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61" y="5192727"/>
              <a:ext cx="1370271" cy="48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A92CA-BDF8-AA49-8547-6571F9CB2F8C}"/>
                </a:ext>
              </a:extLst>
            </p:cNvPr>
            <p:cNvSpPr txBox="1"/>
            <p:nvPr/>
          </p:nvSpPr>
          <p:spPr>
            <a:xfrm>
              <a:off x="9821173" y="5571529"/>
              <a:ext cx="1256045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NLP Model Training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B3B1CC-F292-DBFF-B7CF-6F4E900B2AD4}"/>
              </a:ext>
            </a:extLst>
          </p:cNvPr>
          <p:cNvGrpSpPr/>
          <p:nvPr/>
        </p:nvGrpSpPr>
        <p:grpSpPr>
          <a:xfrm>
            <a:off x="8312436" y="5129882"/>
            <a:ext cx="2463542" cy="1652807"/>
            <a:chOff x="2321937" y="2238807"/>
            <a:chExt cx="2463542" cy="1652807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BABB84E1-E2ED-79F4-7A25-D0D819C8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67" y="2238807"/>
              <a:ext cx="1028727" cy="112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F4E13-7D6F-5E84-A253-73BEC12D9F61}"/>
                </a:ext>
              </a:extLst>
            </p:cNvPr>
            <p:cNvSpPr txBox="1"/>
            <p:nvPr/>
          </p:nvSpPr>
          <p:spPr>
            <a:xfrm>
              <a:off x="2321937" y="3245283"/>
              <a:ext cx="24635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Entity and Relations Extraction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0A22C-3C55-F2FD-266B-DA74BA8418C4}"/>
              </a:ext>
            </a:extLst>
          </p:cNvPr>
          <p:cNvGrpSpPr/>
          <p:nvPr/>
        </p:nvGrpSpPr>
        <p:grpSpPr>
          <a:xfrm>
            <a:off x="2652654" y="4957185"/>
            <a:ext cx="2463542" cy="1789840"/>
            <a:chOff x="8408086" y="4291582"/>
            <a:chExt cx="2463542" cy="1789840"/>
          </a:xfrm>
        </p:grpSpPr>
        <p:pic>
          <p:nvPicPr>
            <p:cNvPr id="6156" name="Picture 12" descr="Cypher and Gremlin Interoperation - ppt download">
              <a:extLst>
                <a:ext uri="{FF2B5EF4-FFF2-40B4-BE49-F238E27FC236}">
                  <a16:creationId xmlns:a16="http://schemas.microsoft.com/office/drawing/2014/main" id="{204AD07E-00F9-E584-BAE6-3C3E1AE8A8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" t="8078" r="68642" b="77836"/>
            <a:stretch/>
          </p:blipFill>
          <p:spPr bwMode="auto">
            <a:xfrm>
              <a:off x="8408086" y="4291582"/>
              <a:ext cx="2463542" cy="6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Neo4j - Wikipedia">
              <a:extLst>
                <a:ext uri="{FF2B5EF4-FFF2-40B4-BE49-F238E27FC236}">
                  <a16:creationId xmlns:a16="http://schemas.microsoft.com/office/drawing/2014/main" id="{AA5FB838-9033-5CA0-39B4-99F60CA7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450" y="4882305"/>
              <a:ext cx="2178835" cy="817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2EAE41-AEA1-A5DE-F34A-F1E31ABBA1A3}"/>
                </a:ext>
              </a:extLst>
            </p:cNvPr>
            <p:cNvSpPr txBox="1"/>
            <p:nvPr/>
          </p:nvSpPr>
          <p:spPr>
            <a:xfrm>
              <a:off x="8610600" y="5712090"/>
              <a:ext cx="1899745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IN" dirty="0"/>
                <a:t>Knowledge Graph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39A00A-D922-3AA4-61E5-C4B031BBB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" y="1314687"/>
            <a:ext cx="1897029" cy="187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464CD-7321-22E4-889F-F03F449F0B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7346" r="25940"/>
          <a:stretch/>
        </p:blipFill>
        <p:spPr>
          <a:xfrm>
            <a:off x="13642" y="5370840"/>
            <a:ext cx="2283761" cy="148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237AF3-B8C5-C75D-24D2-A22961252314}"/>
              </a:ext>
            </a:extLst>
          </p:cNvPr>
          <p:cNvSpPr/>
          <p:nvPr/>
        </p:nvSpPr>
        <p:spPr>
          <a:xfrm>
            <a:off x="4112676" y="2241584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C2EFC8-BE73-C954-5749-15A2C78A3ED8}"/>
              </a:ext>
            </a:extLst>
          </p:cNvPr>
          <p:cNvSpPr/>
          <p:nvPr/>
        </p:nvSpPr>
        <p:spPr>
          <a:xfrm>
            <a:off x="7145314" y="2250411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928034-AC1B-4A4A-7090-C9D40E451AE9}"/>
              </a:ext>
            </a:extLst>
          </p:cNvPr>
          <p:cNvSpPr/>
          <p:nvPr/>
        </p:nvSpPr>
        <p:spPr>
          <a:xfrm>
            <a:off x="9259352" y="2225728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0742D8E-1B2F-6304-5910-772DF1DEFE13}"/>
              </a:ext>
            </a:extLst>
          </p:cNvPr>
          <p:cNvSpPr/>
          <p:nvPr/>
        </p:nvSpPr>
        <p:spPr>
          <a:xfrm rot="5400000">
            <a:off x="10713349" y="3560320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EB3FA9C-7237-1222-E962-A0DFCCAABA0D}"/>
              </a:ext>
            </a:extLst>
          </p:cNvPr>
          <p:cNvSpPr/>
          <p:nvPr/>
        </p:nvSpPr>
        <p:spPr>
          <a:xfrm rot="10800000">
            <a:off x="8063800" y="5903675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ABCAFBDD-D789-D002-DD4B-0AE0E3987132}"/>
              </a:ext>
            </a:extLst>
          </p:cNvPr>
          <p:cNvGrpSpPr/>
          <p:nvPr/>
        </p:nvGrpSpPr>
        <p:grpSpPr>
          <a:xfrm>
            <a:off x="949422" y="3614548"/>
            <a:ext cx="9151736" cy="1184738"/>
            <a:chOff x="949422" y="3576448"/>
            <a:chExt cx="9151736" cy="1184738"/>
          </a:xfrm>
        </p:grpSpPr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913318CF-D130-BE6C-6D04-7311A7CE6C3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22" y="3626074"/>
              <a:ext cx="9151736" cy="77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5" name="Straight Connector 6154">
              <a:extLst>
                <a:ext uri="{FF2B5EF4-FFF2-40B4-BE49-F238E27FC236}">
                  <a16:creationId xmlns:a16="http://schemas.microsoft.com/office/drawing/2014/main" id="{AF9F7E07-49B1-7EBE-ACA5-3C35CA2E0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22" y="4746434"/>
              <a:ext cx="9151736" cy="147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B00EE32C-F7CB-F032-5A64-2C32D070D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1158" y="3576448"/>
              <a:ext cx="0" cy="11545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572AC49-3618-680E-D1EA-D1448B7E8AFE}"/>
              </a:ext>
            </a:extLst>
          </p:cNvPr>
          <p:cNvSpPr/>
          <p:nvPr/>
        </p:nvSpPr>
        <p:spPr>
          <a:xfrm rot="10800000">
            <a:off x="5124061" y="5837337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822B5320-3F37-83DD-AE5A-06C33ABB6F88}"/>
              </a:ext>
            </a:extLst>
          </p:cNvPr>
          <p:cNvSpPr/>
          <p:nvPr/>
        </p:nvSpPr>
        <p:spPr>
          <a:xfrm rot="10800000">
            <a:off x="10191750" y="5404432"/>
            <a:ext cx="854202" cy="578271"/>
          </a:xfrm>
          <a:prstGeom prst="bentArrow">
            <a:avLst>
              <a:gd name="adj1" fmla="val 17753"/>
              <a:gd name="adj2" fmla="val 19235"/>
              <a:gd name="adj3" fmla="val 25000"/>
              <a:gd name="adj4" fmla="val 20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91BA4ECA-9727-C508-8B17-96399816AF2B}"/>
              </a:ext>
            </a:extLst>
          </p:cNvPr>
          <p:cNvSpPr txBox="1"/>
          <p:nvPr/>
        </p:nvSpPr>
        <p:spPr>
          <a:xfrm>
            <a:off x="606522" y="3245216"/>
            <a:ext cx="6858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86FDCD75-1115-5F50-5BE6-C70EB5B08699}"/>
              </a:ext>
            </a:extLst>
          </p:cNvPr>
          <p:cNvSpPr txBox="1"/>
          <p:nvPr/>
        </p:nvSpPr>
        <p:spPr>
          <a:xfrm>
            <a:off x="606521" y="4911019"/>
            <a:ext cx="86210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E12CDD0C-4128-454E-167C-D6444F47B5E1}"/>
              </a:ext>
            </a:extLst>
          </p:cNvPr>
          <p:cNvSpPr/>
          <p:nvPr/>
        </p:nvSpPr>
        <p:spPr>
          <a:xfrm>
            <a:off x="863699" y="3548340"/>
            <a:ext cx="238857" cy="228942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164" name="Oval 6163">
            <a:extLst>
              <a:ext uri="{FF2B5EF4-FFF2-40B4-BE49-F238E27FC236}">
                <a16:creationId xmlns:a16="http://schemas.microsoft.com/office/drawing/2014/main" id="{79468AB0-B015-29DA-B539-F7830FDD0A94}"/>
              </a:ext>
            </a:extLst>
          </p:cNvPr>
          <p:cNvSpPr/>
          <p:nvPr/>
        </p:nvSpPr>
        <p:spPr>
          <a:xfrm>
            <a:off x="3028290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  <p:sp>
        <p:nvSpPr>
          <p:cNvPr id="6167" name="Oval 6166">
            <a:extLst>
              <a:ext uri="{FF2B5EF4-FFF2-40B4-BE49-F238E27FC236}">
                <a16:creationId xmlns:a16="http://schemas.microsoft.com/office/drawing/2014/main" id="{C3A0667E-C64A-9487-B845-8F6304DE699E}"/>
              </a:ext>
            </a:extLst>
          </p:cNvPr>
          <p:cNvSpPr/>
          <p:nvPr/>
        </p:nvSpPr>
        <p:spPr>
          <a:xfrm>
            <a:off x="5765296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6168" name="Oval 6167">
            <a:extLst>
              <a:ext uri="{FF2B5EF4-FFF2-40B4-BE49-F238E27FC236}">
                <a16:creationId xmlns:a16="http://schemas.microsoft.com/office/drawing/2014/main" id="{77B6A485-A41C-E866-DC41-FFBCEB6CD8F6}"/>
              </a:ext>
            </a:extLst>
          </p:cNvPr>
          <p:cNvSpPr/>
          <p:nvPr/>
        </p:nvSpPr>
        <p:spPr>
          <a:xfrm>
            <a:off x="8335627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6169" name="Oval 6168">
            <a:extLst>
              <a:ext uri="{FF2B5EF4-FFF2-40B4-BE49-F238E27FC236}">
                <a16:creationId xmlns:a16="http://schemas.microsoft.com/office/drawing/2014/main" id="{B7F967BA-6EA6-1FDA-F007-618805F1EDA3}"/>
              </a:ext>
            </a:extLst>
          </p:cNvPr>
          <p:cNvSpPr/>
          <p:nvPr/>
        </p:nvSpPr>
        <p:spPr>
          <a:xfrm>
            <a:off x="9967294" y="355757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  <p:sp>
        <p:nvSpPr>
          <p:cNvPr id="6170" name="Oval 6169">
            <a:extLst>
              <a:ext uri="{FF2B5EF4-FFF2-40B4-BE49-F238E27FC236}">
                <a16:creationId xmlns:a16="http://schemas.microsoft.com/office/drawing/2014/main" id="{617BEE7B-EBD2-A9EA-ABA4-DB875D0DCAA3}"/>
              </a:ext>
            </a:extLst>
          </p:cNvPr>
          <p:cNvSpPr/>
          <p:nvPr/>
        </p:nvSpPr>
        <p:spPr>
          <a:xfrm>
            <a:off x="9967293" y="466957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5</a:t>
            </a:r>
          </a:p>
        </p:txBody>
      </p:sp>
      <p:sp>
        <p:nvSpPr>
          <p:cNvPr id="6171" name="Oval 6170">
            <a:extLst>
              <a:ext uri="{FF2B5EF4-FFF2-40B4-BE49-F238E27FC236}">
                <a16:creationId xmlns:a16="http://schemas.microsoft.com/office/drawing/2014/main" id="{D290A87A-A661-2A4E-B679-CE06D3C2E647}"/>
              </a:ext>
            </a:extLst>
          </p:cNvPr>
          <p:cNvSpPr/>
          <p:nvPr/>
        </p:nvSpPr>
        <p:spPr>
          <a:xfrm>
            <a:off x="8894176" y="4678360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6</a:t>
            </a:r>
          </a:p>
        </p:txBody>
      </p:sp>
      <p:sp>
        <p:nvSpPr>
          <p:cNvPr id="6173" name="Oval 6172">
            <a:extLst>
              <a:ext uri="{FF2B5EF4-FFF2-40B4-BE49-F238E27FC236}">
                <a16:creationId xmlns:a16="http://schemas.microsoft.com/office/drawing/2014/main" id="{382B045B-D781-16B8-9A4A-CDB918E6F802}"/>
              </a:ext>
            </a:extLst>
          </p:cNvPr>
          <p:cNvSpPr/>
          <p:nvPr/>
        </p:nvSpPr>
        <p:spPr>
          <a:xfrm>
            <a:off x="6798263" y="465285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7</a:t>
            </a:r>
          </a:p>
        </p:txBody>
      </p:sp>
      <p:sp>
        <p:nvSpPr>
          <p:cNvPr id="6174" name="Oval 6173">
            <a:extLst>
              <a:ext uri="{FF2B5EF4-FFF2-40B4-BE49-F238E27FC236}">
                <a16:creationId xmlns:a16="http://schemas.microsoft.com/office/drawing/2014/main" id="{CBF24987-0DDD-59D9-4FD8-92E143ECD8F2}"/>
              </a:ext>
            </a:extLst>
          </p:cNvPr>
          <p:cNvSpPr/>
          <p:nvPr/>
        </p:nvSpPr>
        <p:spPr>
          <a:xfrm>
            <a:off x="3764996" y="467006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8</a:t>
            </a:r>
          </a:p>
        </p:txBody>
      </p:sp>
      <p:sp>
        <p:nvSpPr>
          <p:cNvPr id="6175" name="Oval 6174">
            <a:extLst>
              <a:ext uri="{FF2B5EF4-FFF2-40B4-BE49-F238E27FC236}">
                <a16:creationId xmlns:a16="http://schemas.microsoft.com/office/drawing/2014/main" id="{39AC4798-7E71-2EC9-4DA2-B0744A848910}"/>
              </a:ext>
            </a:extLst>
          </p:cNvPr>
          <p:cNvSpPr/>
          <p:nvPr/>
        </p:nvSpPr>
        <p:spPr>
          <a:xfrm>
            <a:off x="837466" y="4670063"/>
            <a:ext cx="238857" cy="228942"/>
          </a:xfrm>
          <a:prstGeom prst="ellipse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00" dirty="0"/>
          </a:p>
        </p:txBody>
      </p:sp>
      <p:pic>
        <p:nvPicPr>
          <p:cNvPr id="6196" name="Picture 6195">
            <a:extLst>
              <a:ext uri="{FF2B5EF4-FFF2-40B4-BE49-F238E27FC236}">
                <a16:creationId xmlns:a16="http://schemas.microsoft.com/office/drawing/2014/main" id="{96D2835E-D13B-0062-0E4D-A26DC69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753" y="5122903"/>
            <a:ext cx="2141472" cy="764284"/>
          </a:xfrm>
          <a:prstGeom prst="rect">
            <a:avLst/>
          </a:prstGeom>
        </p:spPr>
      </p:pic>
      <p:sp>
        <p:nvSpPr>
          <p:cNvPr id="6197" name="TextBox 6196">
            <a:extLst>
              <a:ext uri="{FF2B5EF4-FFF2-40B4-BE49-F238E27FC236}">
                <a16:creationId xmlns:a16="http://schemas.microsoft.com/office/drawing/2014/main" id="{C101BD80-BAA3-861F-E2D4-7E1194C2D539}"/>
              </a:ext>
            </a:extLst>
          </p:cNvPr>
          <p:cNvSpPr txBox="1"/>
          <p:nvPr/>
        </p:nvSpPr>
        <p:spPr>
          <a:xfrm>
            <a:off x="5818018" y="5919054"/>
            <a:ext cx="2141472" cy="92333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Formation of Triads for Knowledge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6E461E-AE4E-74A7-B140-E56A6FCA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8" y="3943037"/>
            <a:ext cx="2266819" cy="6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02" name="TextBox 6201">
            <a:extLst>
              <a:ext uri="{FF2B5EF4-FFF2-40B4-BE49-F238E27FC236}">
                <a16:creationId xmlns:a16="http://schemas.microsoft.com/office/drawing/2014/main" id="{2CDA7E41-B50A-5CD4-2519-6DF1BE9356BA}"/>
              </a:ext>
            </a:extLst>
          </p:cNvPr>
          <p:cNvSpPr txBox="1"/>
          <p:nvPr/>
        </p:nvSpPr>
        <p:spPr>
          <a:xfrm>
            <a:off x="10101158" y="1698374"/>
            <a:ext cx="184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SpaCy NER</a:t>
            </a:r>
          </a:p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Annotation Tool</a:t>
            </a:r>
          </a:p>
        </p:txBody>
      </p:sp>
    </p:spTree>
    <p:extLst>
      <p:ext uri="{BB962C8B-B14F-4D97-AF65-F5344CB8AC3E}">
        <p14:creationId xmlns:p14="http://schemas.microsoft.com/office/powerpoint/2010/main" val="267333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16D1-CF2F-C00A-2625-20A6C48A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Framework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720EA-14BF-3030-53F8-1FF206AF1AD2}"/>
              </a:ext>
            </a:extLst>
          </p:cNvPr>
          <p:cNvGrpSpPr/>
          <p:nvPr/>
        </p:nvGrpSpPr>
        <p:grpSpPr>
          <a:xfrm>
            <a:off x="2182762" y="1547881"/>
            <a:ext cx="1929914" cy="1971894"/>
            <a:chOff x="-6521" y="3429000"/>
            <a:chExt cx="1929914" cy="1971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4B356-D11C-7D66-76E1-8C5C0621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406" y="3429000"/>
              <a:ext cx="1436955" cy="13255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8C46C-9237-E8AA-AE7B-1C281D363FD2}"/>
                </a:ext>
              </a:extLst>
            </p:cNvPr>
            <p:cNvSpPr txBox="1"/>
            <p:nvPr/>
          </p:nvSpPr>
          <p:spPr>
            <a:xfrm>
              <a:off x="-6521" y="4754563"/>
              <a:ext cx="1929914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FF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PMJAY Admission Process Flow PDFs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C4C09-61DD-27E5-372D-DC030C000B1E}"/>
              </a:ext>
            </a:extLst>
          </p:cNvPr>
          <p:cNvGrpSpPr/>
          <p:nvPr/>
        </p:nvGrpSpPr>
        <p:grpSpPr>
          <a:xfrm>
            <a:off x="4783653" y="1836124"/>
            <a:ext cx="2333614" cy="1642647"/>
            <a:chOff x="2054978" y="1018927"/>
            <a:chExt cx="2333614" cy="1642647"/>
          </a:xfrm>
        </p:grpSpPr>
        <p:pic>
          <p:nvPicPr>
            <p:cNvPr id="6146" name="Picture 2" descr="Apache Tika - Wikipedia">
              <a:extLst>
                <a:ext uri="{FF2B5EF4-FFF2-40B4-BE49-F238E27FC236}">
                  <a16:creationId xmlns:a16="http://schemas.microsoft.com/office/drawing/2014/main" id="{1C219A7D-F71C-46A3-E622-99DDD6758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890" y="1018927"/>
              <a:ext cx="2037791" cy="72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585DC-A905-1FC0-A9CF-48B2DFFA06B9}"/>
                </a:ext>
              </a:extLst>
            </p:cNvPr>
            <p:cNvSpPr txBox="1"/>
            <p:nvPr/>
          </p:nvSpPr>
          <p:spPr>
            <a:xfrm>
              <a:off x="2054978" y="2292242"/>
              <a:ext cx="23336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Extract text from PDF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0A885A-CFB3-D4E3-8548-1B65FF882FC4}"/>
              </a:ext>
            </a:extLst>
          </p:cNvPr>
          <p:cNvGrpSpPr/>
          <p:nvPr/>
        </p:nvGrpSpPr>
        <p:grpSpPr>
          <a:xfrm>
            <a:off x="7727403" y="1684858"/>
            <a:ext cx="1526627" cy="1763433"/>
            <a:chOff x="2715204" y="3223088"/>
            <a:chExt cx="1526627" cy="1763433"/>
          </a:xfrm>
        </p:grpSpPr>
        <p:pic>
          <p:nvPicPr>
            <p:cNvPr id="6148" name="Picture 4" descr="Regex Tutorial | Regular Expression - Javatpoint">
              <a:extLst>
                <a:ext uri="{FF2B5EF4-FFF2-40B4-BE49-F238E27FC236}">
                  <a16:creationId xmlns:a16="http://schemas.microsoft.com/office/drawing/2014/main" id="{B9728231-CB0D-501C-39E1-3C2FE4603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727" y="3223088"/>
              <a:ext cx="1333146" cy="133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2802A2-E8D5-4EE6-5293-1E26D0974C4D}"/>
                </a:ext>
              </a:extLst>
            </p:cNvPr>
            <p:cNvSpPr txBox="1"/>
            <p:nvPr/>
          </p:nvSpPr>
          <p:spPr>
            <a:xfrm>
              <a:off x="2715204" y="4617189"/>
              <a:ext cx="1526627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Data Cleaning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B24F54-73C3-C4C1-F630-18F8F1FE9C3C}"/>
              </a:ext>
            </a:extLst>
          </p:cNvPr>
          <p:cNvSpPr txBox="1"/>
          <p:nvPr/>
        </p:nvSpPr>
        <p:spPr>
          <a:xfrm>
            <a:off x="10040244" y="2345157"/>
            <a:ext cx="2011419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Training Corpus for Domain-Specific NLP for NER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B98D9-3317-9990-F085-26B4727C5C10}"/>
              </a:ext>
            </a:extLst>
          </p:cNvPr>
          <p:cNvGrpSpPr/>
          <p:nvPr/>
        </p:nvGrpSpPr>
        <p:grpSpPr>
          <a:xfrm>
            <a:off x="10360816" y="4183890"/>
            <a:ext cx="1370271" cy="1025133"/>
            <a:chOff x="9764061" y="5192727"/>
            <a:chExt cx="1370271" cy="1025133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F891D86C-D983-F0CD-8596-324475DC5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61" y="5192727"/>
              <a:ext cx="1370271" cy="48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A92CA-BDF8-AA49-8547-6571F9CB2F8C}"/>
                </a:ext>
              </a:extLst>
            </p:cNvPr>
            <p:cNvSpPr txBox="1"/>
            <p:nvPr/>
          </p:nvSpPr>
          <p:spPr>
            <a:xfrm>
              <a:off x="9821173" y="5571529"/>
              <a:ext cx="1256045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NLP Model Training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B3B1CC-F292-DBFF-B7CF-6F4E900B2AD4}"/>
              </a:ext>
            </a:extLst>
          </p:cNvPr>
          <p:cNvGrpSpPr/>
          <p:nvPr/>
        </p:nvGrpSpPr>
        <p:grpSpPr>
          <a:xfrm>
            <a:off x="8312436" y="5129882"/>
            <a:ext cx="2463542" cy="1652807"/>
            <a:chOff x="2321937" y="2238807"/>
            <a:chExt cx="2463542" cy="1652807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BABB84E1-E2ED-79F4-7A25-D0D819C8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67" y="2238807"/>
              <a:ext cx="1028727" cy="112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F4E13-7D6F-5E84-A253-73BEC12D9F61}"/>
                </a:ext>
              </a:extLst>
            </p:cNvPr>
            <p:cNvSpPr txBox="1"/>
            <p:nvPr/>
          </p:nvSpPr>
          <p:spPr>
            <a:xfrm>
              <a:off x="2321937" y="3245283"/>
              <a:ext cx="24635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Entity and Relations Extraction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0A22C-3C55-F2FD-266B-DA74BA8418C4}"/>
              </a:ext>
            </a:extLst>
          </p:cNvPr>
          <p:cNvGrpSpPr/>
          <p:nvPr/>
        </p:nvGrpSpPr>
        <p:grpSpPr>
          <a:xfrm>
            <a:off x="2652654" y="4957185"/>
            <a:ext cx="2463542" cy="1789840"/>
            <a:chOff x="8408086" y="4291582"/>
            <a:chExt cx="2463542" cy="1789840"/>
          </a:xfrm>
        </p:grpSpPr>
        <p:pic>
          <p:nvPicPr>
            <p:cNvPr id="6156" name="Picture 12" descr="Cypher and Gremlin Interoperation - ppt download">
              <a:extLst>
                <a:ext uri="{FF2B5EF4-FFF2-40B4-BE49-F238E27FC236}">
                  <a16:creationId xmlns:a16="http://schemas.microsoft.com/office/drawing/2014/main" id="{204AD07E-00F9-E584-BAE6-3C3E1AE8A8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" t="8078" r="68642" b="77836"/>
            <a:stretch/>
          </p:blipFill>
          <p:spPr bwMode="auto">
            <a:xfrm>
              <a:off x="8408086" y="4291582"/>
              <a:ext cx="2463542" cy="6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Neo4j - Wikipedia">
              <a:extLst>
                <a:ext uri="{FF2B5EF4-FFF2-40B4-BE49-F238E27FC236}">
                  <a16:creationId xmlns:a16="http://schemas.microsoft.com/office/drawing/2014/main" id="{AA5FB838-9033-5CA0-39B4-99F60CA7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450" y="4882305"/>
              <a:ext cx="2178835" cy="817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2EAE41-AEA1-A5DE-F34A-F1E31ABBA1A3}"/>
                </a:ext>
              </a:extLst>
            </p:cNvPr>
            <p:cNvSpPr txBox="1"/>
            <p:nvPr/>
          </p:nvSpPr>
          <p:spPr>
            <a:xfrm>
              <a:off x="8610600" y="5712090"/>
              <a:ext cx="1899745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IN" dirty="0"/>
                <a:t>Knowledge Graph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39A00A-D922-3AA4-61E5-C4B031BBB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" y="1314687"/>
            <a:ext cx="1897029" cy="187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464CD-7321-22E4-889F-F03F449F0B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7346" r="25940"/>
          <a:stretch/>
        </p:blipFill>
        <p:spPr>
          <a:xfrm>
            <a:off x="13642" y="5370840"/>
            <a:ext cx="2283761" cy="148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237AF3-B8C5-C75D-24D2-A22961252314}"/>
              </a:ext>
            </a:extLst>
          </p:cNvPr>
          <p:cNvSpPr/>
          <p:nvPr/>
        </p:nvSpPr>
        <p:spPr>
          <a:xfrm>
            <a:off x="4112676" y="2241584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C2EFC8-BE73-C954-5749-15A2C78A3ED8}"/>
              </a:ext>
            </a:extLst>
          </p:cNvPr>
          <p:cNvSpPr/>
          <p:nvPr/>
        </p:nvSpPr>
        <p:spPr>
          <a:xfrm>
            <a:off x="7145314" y="2250411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928034-AC1B-4A4A-7090-C9D40E451AE9}"/>
              </a:ext>
            </a:extLst>
          </p:cNvPr>
          <p:cNvSpPr/>
          <p:nvPr/>
        </p:nvSpPr>
        <p:spPr>
          <a:xfrm>
            <a:off x="9259352" y="2225728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0742D8E-1B2F-6304-5910-772DF1DEFE13}"/>
              </a:ext>
            </a:extLst>
          </p:cNvPr>
          <p:cNvSpPr/>
          <p:nvPr/>
        </p:nvSpPr>
        <p:spPr>
          <a:xfrm rot="5400000">
            <a:off x="10713349" y="3560320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EB3FA9C-7237-1222-E962-A0DFCCAABA0D}"/>
              </a:ext>
            </a:extLst>
          </p:cNvPr>
          <p:cNvSpPr/>
          <p:nvPr/>
        </p:nvSpPr>
        <p:spPr>
          <a:xfrm rot="10800000">
            <a:off x="8063800" y="5903675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ABCAFBDD-D789-D002-DD4B-0AE0E3987132}"/>
              </a:ext>
            </a:extLst>
          </p:cNvPr>
          <p:cNvGrpSpPr/>
          <p:nvPr/>
        </p:nvGrpSpPr>
        <p:grpSpPr>
          <a:xfrm>
            <a:off x="949422" y="3614548"/>
            <a:ext cx="9151736" cy="1184738"/>
            <a:chOff x="949422" y="3576448"/>
            <a:chExt cx="9151736" cy="1184738"/>
          </a:xfrm>
        </p:grpSpPr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913318CF-D130-BE6C-6D04-7311A7CE6C3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22" y="3626074"/>
              <a:ext cx="9151736" cy="77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5" name="Straight Connector 6154">
              <a:extLst>
                <a:ext uri="{FF2B5EF4-FFF2-40B4-BE49-F238E27FC236}">
                  <a16:creationId xmlns:a16="http://schemas.microsoft.com/office/drawing/2014/main" id="{AF9F7E07-49B1-7EBE-ACA5-3C35CA2E0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22" y="4746434"/>
              <a:ext cx="9151736" cy="147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B00EE32C-F7CB-F032-5A64-2C32D070D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1158" y="3576448"/>
              <a:ext cx="0" cy="11545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572AC49-3618-680E-D1EA-D1448B7E8AFE}"/>
              </a:ext>
            </a:extLst>
          </p:cNvPr>
          <p:cNvSpPr/>
          <p:nvPr/>
        </p:nvSpPr>
        <p:spPr>
          <a:xfrm rot="10800000">
            <a:off x="5124061" y="5837337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822B5320-3F37-83DD-AE5A-06C33ABB6F88}"/>
              </a:ext>
            </a:extLst>
          </p:cNvPr>
          <p:cNvSpPr/>
          <p:nvPr/>
        </p:nvSpPr>
        <p:spPr>
          <a:xfrm rot="10800000">
            <a:off x="10191750" y="5404432"/>
            <a:ext cx="854202" cy="578271"/>
          </a:xfrm>
          <a:prstGeom prst="bentArrow">
            <a:avLst>
              <a:gd name="adj1" fmla="val 17753"/>
              <a:gd name="adj2" fmla="val 19235"/>
              <a:gd name="adj3" fmla="val 25000"/>
              <a:gd name="adj4" fmla="val 20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91BA4ECA-9727-C508-8B17-96399816AF2B}"/>
              </a:ext>
            </a:extLst>
          </p:cNvPr>
          <p:cNvSpPr txBox="1"/>
          <p:nvPr/>
        </p:nvSpPr>
        <p:spPr>
          <a:xfrm>
            <a:off x="606522" y="3245216"/>
            <a:ext cx="6858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86FDCD75-1115-5F50-5BE6-C70EB5B08699}"/>
              </a:ext>
            </a:extLst>
          </p:cNvPr>
          <p:cNvSpPr txBox="1"/>
          <p:nvPr/>
        </p:nvSpPr>
        <p:spPr>
          <a:xfrm>
            <a:off x="606521" y="4911019"/>
            <a:ext cx="86210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E12CDD0C-4128-454E-167C-D6444F47B5E1}"/>
              </a:ext>
            </a:extLst>
          </p:cNvPr>
          <p:cNvSpPr/>
          <p:nvPr/>
        </p:nvSpPr>
        <p:spPr>
          <a:xfrm>
            <a:off x="863699" y="3548340"/>
            <a:ext cx="238857" cy="228942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164" name="Oval 6163">
            <a:extLst>
              <a:ext uri="{FF2B5EF4-FFF2-40B4-BE49-F238E27FC236}">
                <a16:creationId xmlns:a16="http://schemas.microsoft.com/office/drawing/2014/main" id="{79468AB0-B015-29DA-B539-F7830FDD0A94}"/>
              </a:ext>
            </a:extLst>
          </p:cNvPr>
          <p:cNvSpPr/>
          <p:nvPr/>
        </p:nvSpPr>
        <p:spPr>
          <a:xfrm>
            <a:off x="3028290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  <p:sp>
        <p:nvSpPr>
          <p:cNvPr id="6167" name="Oval 6166">
            <a:extLst>
              <a:ext uri="{FF2B5EF4-FFF2-40B4-BE49-F238E27FC236}">
                <a16:creationId xmlns:a16="http://schemas.microsoft.com/office/drawing/2014/main" id="{C3A0667E-C64A-9487-B845-8F6304DE699E}"/>
              </a:ext>
            </a:extLst>
          </p:cNvPr>
          <p:cNvSpPr/>
          <p:nvPr/>
        </p:nvSpPr>
        <p:spPr>
          <a:xfrm>
            <a:off x="5765296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6168" name="Oval 6167">
            <a:extLst>
              <a:ext uri="{FF2B5EF4-FFF2-40B4-BE49-F238E27FC236}">
                <a16:creationId xmlns:a16="http://schemas.microsoft.com/office/drawing/2014/main" id="{77B6A485-A41C-E866-DC41-FFBCEB6CD8F6}"/>
              </a:ext>
            </a:extLst>
          </p:cNvPr>
          <p:cNvSpPr/>
          <p:nvPr/>
        </p:nvSpPr>
        <p:spPr>
          <a:xfrm>
            <a:off x="8335627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6169" name="Oval 6168">
            <a:extLst>
              <a:ext uri="{FF2B5EF4-FFF2-40B4-BE49-F238E27FC236}">
                <a16:creationId xmlns:a16="http://schemas.microsoft.com/office/drawing/2014/main" id="{B7F967BA-6EA6-1FDA-F007-618805F1EDA3}"/>
              </a:ext>
            </a:extLst>
          </p:cNvPr>
          <p:cNvSpPr/>
          <p:nvPr/>
        </p:nvSpPr>
        <p:spPr>
          <a:xfrm>
            <a:off x="9967294" y="355757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  <p:sp>
        <p:nvSpPr>
          <p:cNvPr id="6170" name="Oval 6169">
            <a:extLst>
              <a:ext uri="{FF2B5EF4-FFF2-40B4-BE49-F238E27FC236}">
                <a16:creationId xmlns:a16="http://schemas.microsoft.com/office/drawing/2014/main" id="{617BEE7B-EBD2-A9EA-ABA4-DB875D0DCAA3}"/>
              </a:ext>
            </a:extLst>
          </p:cNvPr>
          <p:cNvSpPr/>
          <p:nvPr/>
        </p:nvSpPr>
        <p:spPr>
          <a:xfrm>
            <a:off x="9967293" y="466957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5</a:t>
            </a:r>
          </a:p>
        </p:txBody>
      </p:sp>
      <p:sp>
        <p:nvSpPr>
          <p:cNvPr id="6171" name="Oval 6170">
            <a:extLst>
              <a:ext uri="{FF2B5EF4-FFF2-40B4-BE49-F238E27FC236}">
                <a16:creationId xmlns:a16="http://schemas.microsoft.com/office/drawing/2014/main" id="{D290A87A-A661-2A4E-B679-CE06D3C2E647}"/>
              </a:ext>
            </a:extLst>
          </p:cNvPr>
          <p:cNvSpPr/>
          <p:nvPr/>
        </p:nvSpPr>
        <p:spPr>
          <a:xfrm>
            <a:off x="8894176" y="4678360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6</a:t>
            </a:r>
          </a:p>
        </p:txBody>
      </p:sp>
      <p:sp>
        <p:nvSpPr>
          <p:cNvPr id="6173" name="Oval 6172">
            <a:extLst>
              <a:ext uri="{FF2B5EF4-FFF2-40B4-BE49-F238E27FC236}">
                <a16:creationId xmlns:a16="http://schemas.microsoft.com/office/drawing/2014/main" id="{382B045B-D781-16B8-9A4A-CDB918E6F802}"/>
              </a:ext>
            </a:extLst>
          </p:cNvPr>
          <p:cNvSpPr/>
          <p:nvPr/>
        </p:nvSpPr>
        <p:spPr>
          <a:xfrm>
            <a:off x="6798263" y="465285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7</a:t>
            </a:r>
          </a:p>
        </p:txBody>
      </p:sp>
      <p:sp>
        <p:nvSpPr>
          <p:cNvPr id="6174" name="Oval 6173">
            <a:extLst>
              <a:ext uri="{FF2B5EF4-FFF2-40B4-BE49-F238E27FC236}">
                <a16:creationId xmlns:a16="http://schemas.microsoft.com/office/drawing/2014/main" id="{CBF24987-0DDD-59D9-4FD8-92E143ECD8F2}"/>
              </a:ext>
            </a:extLst>
          </p:cNvPr>
          <p:cNvSpPr/>
          <p:nvPr/>
        </p:nvSpPr>
        <p:spPr>
          <a:xfrm>
            <a:off x="3764996" y="467006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8</a:t>
            </a:r>
          </a:p>
        </p:txBody>
      </p:sp>
      <p:sp>
        <p:nvSpPr>
          <p:cNvPr id="6175" name="Oval 6174">
            <a:extLst>
              <a:ext uri="{FF2B5EF4-FFF2-40B4-BE49-F238E27FC236}">
                <a16:creationId xmlns:a16="http://schemas.microsoft.com/office/drawing/2014/main" id="{39AC4798-7E71-2EC9-4DA2-B0744A848910}"/>
              </a:ext>
            </a:extLst>
          </p:cNvPr>
          <p:cNvSpPr/>
          <p:nvPr/>
        </p:nvSpPr>
        <p:spPr>
          <a:xfrm>
            <a:off x="837466" y="4670063"/>
            <a:ext cx="238857" cy="228942"/>
          </a:xfrm>
          <a:prstGeom prst="ellipse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00" dirty="0"/>
          </a:p>
        </p:txBody>
      </p:sp>
      <p:pic>
        <p:nvPicPr>
          <p:cNvPr id="6196" name="Picture 6195">
            <a:extLst>
              <a:ext uri="{FF2B5EF4-FFF2-40B4-BE49-F238E27FC236}">
                <a16:creationId xmlns:a16="http://schemas.microsoft.com/office/drawing/2014/main" id="{96D2835E-D13B-0062-0E4D-A26DC69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753" y="5122903"/>
            <a:ext cx="2141472" cy="764284"/>
          </a:xfrm>
          <a:prstGeom prst="rect">
            <a:avLst/>
          </a:prstGeom>
        </p:spPr>
      </p:pic>
      <p:sp>
        <p:nvSpPr>
          <p:cNvPr id="6197" name="TextBox 6196">
            <a:extLst>
              <a:ext uri="{FF2B5EF4-FFF2-40B4-BE49-F238E27FC236}">
                <a16:creationId xmlns:a16="http://schemas.microsoft.com/office/drawing/2014/main" id="{C101BD80-BAA3-861F-E2D4-7E1194C2D539}"/>
              </a:ext>
            </a:extLst>
          </p:cNvPr>
          <p:cNvSpPr txBox="1"/>
          <p:nvPr/>
        </p:nvSpPr>
        <p:spPr>
          <a:xfrm>
            <a:off x="5818018" y="5919054"/>
            <a:ext cx="2141472" cy="92333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Formation of Triads for Knowledge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6E461E-AE4E-74A7-B140-E56A6FCA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8" y="3943037"/>
            <a:ext cx="2266819" cy="6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8" name="TextBox 6197">
            <a:extLst>
              <a:ext uri="{FF2B5EF4-FFF2-40B4-BE49-F238E27FC236}">
                <a16:creationId xmlns:a16="http://schemas.microsoft.com/office/drawing/2014/main" id="{A419F498-589F-C873-C09B-D3CC89DCC0C6}"/>
              </a:ext>
            </a:extLst>
          </p:cNvPr>
          <p:cNvSpPr txBox="1"/>
          <p:nvPr/>
        </p:nvSpPr>
        <p:spPr>
          <a:xfrm>
            <a:off x="11528385" y="6488668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8/13</a:t>
            </a:r>
          </a:p>
        </p:txBody>
      </p:sp>
      <p:sp>
        <p:nvSpPr>
          <p:cNvPr id="6202" name="TextBox 6201">
            <a:extLst>
              <a:ext uri="{FF2B5EF4-FFF2-40B4-BE49-F238E27FC236}">
                <a16:creationId xmlns:a16="http://schemas.microsoft.com/office/drawing/2014/main" id="{2CDA7E41-B50A-5CD4-2519-6DF1BE9356BA}"/>
              </a:ext>
            </a:extLst>
          </p:cNvPr>
          <p:cNvSpPr txBox="1"/>
          <p:nvPr/>
        </p:nvSpPr>
        <p:spPr>
          <a:xfrm>
            <a:off x="10101158" y="1698374"/>
            <a:ext cx="184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SpaCy NER</a:t>
            </a:r>
          </a:p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Annotation Tool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A579BD-9787-D4A0-20E9-0179E2289831}"/>
              </a:ext>
            </a:extLst>
          </p:cNvPr>
          <p:cNvSpPr/>
          <p:nvPr/>
        </p:nvSpPr>
        <p:spPr>
          <a:xfrm>
            <a:off x="4324437" y="871970"/>
            <a:ext cx="3260832" cy="29885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405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dirty="0"/>
              <a:t>Text Extraction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53EB9A-61A3-A263-D4E5-A11DF40EA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" r="14260" b="-1"/>
          <a:stretch/>
        </p:blipFill>
        <p:spPr>
          <a:xfrm>
            <a:off x="102439" y="877321"/>
            <a:ext cx="6290573" cy="24010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8E990-4C47-C4F4-3FD8-4EE13466A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68" y="2796473"/>
            <a:ext cx="5685013" cy="3909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C871FED-20CD-BFD1-C5FC-1DDA1DFA5E4B}"/>
              </a:ext>
            </a:extLst>
          </p:cNvPr>
          <p:cNvGrpSpPr/>
          <p:nvPr/>
        </p:nvGrpSpPr>
        <p:grpSpPr>
          <a:xfrm>
            <a:off x="9843267" y="876566"/>
            <a:ext cx="2333614" cy="1642647"/>
            <a:chOff x="2054978" y="1018927"/>
            <a:chExt cx="2333614" cy="1642647"/>
          </a:xfrm>
        </p:grpSpPr>
        <p:pic>
          <p:nvPicPr>
            <p:cNvPr id="14" name="Picture 2" descr="Apache Tika - Wikipedia">
              <a:extLst>
                <a:ext uri="{FF2B5EF4-FFF2-40B4-BE49-F238E27FC236}">
                  <a16:creationId xmlns:a16="http://schemas.microsoft.com/office/drawing/2014/main" id="{C9BF13AA-9F97-BFD8-4EA9-C7AC5C95C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890" y="1018927"/>
              <a:ext cx="2037791" cy="72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85696D-C1FE-41F3-2971-0987EF1A5C2F}"/>
                </a:ext>
              </a:extLst>
            </p:cNvPr>
            <p:cNvSpPr txBox="1"/>
            <p:nvPr/>
          </p:nvSpPr>
          <p:spPr>
            <a:xfrm>
              <a:off x="2054978" y="2292242"/>
              <a:ext cx="23336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Extract text from PDF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9D10688-E0AB-3485-DB4D-A42AD9A9ED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2"/>
          <a:stretch/>
        </p:blipFill>
        <p:spPr>
          <a:xfrm>
            <a:off x="682383" y="3579629"/>
            <a:ext cx="4453023" cy="31262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819224F-D86F-5D3F-7827-66284231589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135406" y="3278371"/>
            <a:ext cx="564727" cy="186438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187A27D-69A7-BAFA-7E3D-513D6E88EE0B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6393012" y="2077847"/>
            <a:ext cx="2941363" cy="71862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D156A3-5857-F128-1E58-11CD4A5EBEC4}"/>
              </a:ext>
            </a:extLst>
          </p:cNvPr>
          <p:cNvSpPr txBox="1"/>
          <p:nvPr/>
        </p:nvSpPr>
        <p:spPr>
          <a:xfrm>
            <a:off x="2525260" y="3579629"/>
            <a:ext cx="261640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PMJAY PDF Documents</a:t>
            </a:r>
          </a:p>
        </p:txBody>
      </p:sp>
      <p:sp>
        <p:nvSpPr>
          <p:cNvPr id="26" name="Dodecagon 25">
            <a:extLst>
              <a:ext uri="{FF2B5EF4-FFF2-40B4-BE49-F238E27FC236}">
                <a16:creationId xmlns:a16="http://schemas.microsoft.com/office/drawing/2014/main" id="{8BA5229A-FB0D-9A82-17C7-D81D8C3A458D}"/>
              </a:ext>
            </a:extLst>
          </p:cNvPr>
          <p:cNvSpPr/>
          <p:nvPr/>
        </p:nvSpPr>
        <p:spPr>
          <a:xfrm>
            <a:off x="2401071" y="3453629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1</a:t>
            </a:r>
          </a:p>
        </p:txBody>
      </p:sp>
      <p:sp>
        <p:nvSpPr>
          <p:cNvPr id="28" name="Dodecagon 27">
            <a:extLst>
              <a:ext uri="{FF2B5EF4-FFF2-40B4-BE49-F238E27FC236}">
                <a16:creationId xmlns:a16="http://schemas.microsoft.com/office/drawing/2014/main" id="{E23EB40C-66A0-B541-E9E5-6FB19891633F}"/>
              </a:ext>
            </a:extLst>
          </p:cNvPr>
          <p:cNvSpPr/>
          <p:nvPr/>
        </p:nvSpPr>
        <p:spPr>
          <a:xfrm>
            <a:off x="9208374" y="1979002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413AC0-4D41-0DCA-85D4-DCD22AC9E4BE}"/>
              </a:ext>
            </a:extLst>
          </p:cNvPr>
          <p:cNvSpPr txBox="1"/>
          <p:nvPr/>
        </p:nvSpPr>
        <p:spPr>
          <a:xfrm>
            <a:off x="8593143" y="2792329"/>
            <a:ext cx="148246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Raw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318F52-C7F1-6936-E22C-21C8BE0A8F16}"/>
              </a:ext>
            </a:extLst>
          </p:cNvPr>
          <p:cNvSpPr txBox="1"/>
          <p:nvPr/>
        </p:nvSpPr>
        <p:spPr>
          <a:xfrm>
            <a:off x="90863" y="864991"/>
            <a:ext cx="20377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Text Extraction</a:t>
            </a:r>
          </a:p>
        </p:txBody>
      </p:sp>
      <p:sp>
        <p:nvSpPr>
          <p:cNvPr id="27" name="Dodecagon 26">
            <a:extLst>
              <a:ext uri="{FF2B5EF4-FFF2-40B4-BE49-F238E27FC236}">
                <a16:creationId xmlns:a16="http://schemas.microsoft.com/office/drawing/2014/main" id="{5F0CAF07-8FA5-8D8D-73FC-F06395A632E2}"/>
              </a:ext>
            </a:extLst>
          </p:cNvPr>
          <p:cNvSpPr/>
          <p:nvPr/>
        </p:nvSpPr>
        <p:spPr>
          <a:xfrm>
            <a:off x="90863" y="743392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6857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67A5-90F2-73EB-DEAD-5084DA780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41316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r>
              <a:rPr lang="en-IN" sz="4800" dirty="0">
                <a:latin typeface="Palatino Linotype" panose="02040502050505030304" pitchFamily="18" charset="0"/>
              </a:rPr>
              <a:t>A Framework for Building Knowledge Graph from Unstructured Data:</a:t>
            </a:r>
            <a:br>
              <a:rPr lang="en-IN" sz="4800" dirty="0">
                <a:latin typeface="Palatino Linotype" panose="02040502050505030304" pitchFamily="18" charset="0"/>
              </a:rPr>
            </a:br>
            <a:r>
              <a:rPr lang="en-IN" sz="2700" b="1" dirty="0">
                <a:latin typeface="Palatino Linotype" panose="02040502050505030304" pitchFamily="18" charset="0"/>
              </a:rPr>
              <a:t>Pradhan Mantri Jan Arogya Yojana (PMJAY)</a:t>
            </a:r>
            <a:endParaRPr lang="en-IN" sz="4800" b="1" dirty="0">
              <a:latin typeface="Palatino Linotype" panose="020405020505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17576F-1852-5EF3-C451-56301941B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9676" r="33315" b="44848"/>
          <a:stretch/>
        </p:blipFill>
        <p:spPr>
          <a:xfrm>
            <a:off x="5134813" y="3481871"/>
            <a:ext cx="1922373" cy="18738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3EA0F60-9013-E225-4748-C852392ED950}"/>
              </a:ext>
            </a:extLst>
          </p:cNvPr>
          <p:cNvSpPr txBox="1">
            <a:spLocks/>
          </p:cNvSpPr>
          <p:nvPr/>
        </p:nvSpPr>
        <p:spPr>
          <a:xfrm>
            <a:off x="4494185" y="2200437"/>
            <a:ext cx="3203625" cy="138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b="1" dirty="0">
                <a:latin typeface="Palatino Linotype" panose="02040502050505030304" pitchFamily="18" charset="0"/>
              </a:rPr>
              <a:t>Master of Technology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latin typeface="Palatino Linotype" panose="02040502050505030304" pitchFamily="18" charset="0"/>
              </a:rPr>
              <a:t>(Computer Science)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5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b="1" dirty="0">
                <a:latin typeface="Palatino Linotype" panose="02040502050505030304" pitchFamily="18" charset="0"/>
              </a:rPr>
              <a:t>Suvam Gurung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latin typeface="Palatino Linotype" panose="02040502050505030304" pitchFamily="18" charset="0"/>
              </a:rPr>
              <a:t>(</a:t>
            </a:r>
            <a:r>
              <a:rPr lang="en-IN" sz="1800" dirty="0" err="1">
                <a:latin typeface="Palatino Linotype" panose="02040502050505030304" pitchFamily="18" charset="0"/>
              </a:rPr>
              <a:t>Regd.No</a:t>
            </a:r>
            <a:r>
              <a:rPr lang="en-IN" sz="1800" dirty="0">
                <a:latin typeface="Palatino Linotype" panose="02040502050505030304" pitchFamily="18" charset="0"/>
              </a:rPr>
              <a:t>.: 20559)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877AAD-BB5F-8BB4-E061-34646313C8D7}"/>
              </a:ext>
            </a:extLst>
          </p:cNvPr>
          <p:cNvSpPr txBox="1">
            <a:spLocks/>
          </p:cNvSpPr>
          <p:nvPr/>
        </p:nvSpPr>
        <p:spPr>
          <a:xfrm>
            <a:off x="2717797" y="5413234"/>
            <a:ext cx="6756400" cy="93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b="1" dirty="0"/>
              <a:t>SRI SATHYA SAI INSTITUTE OF HIGHER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b="1" dirty="0"/>
              <a:t>(Deemed to be University)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8919C61-B9B2-E36F-C6B7-0001ED90BD3C}"/>
              </a:ext>
            </a:extLst>
          </p:cNvPr>
          <p:cNvSpPr txBox="1">
            <a:spLocks/>
          </p:cNvSpPr>
          <p:nvPr/>
        </p:nvSpPr>
        <p:spPr>
          <a:xfrm>
            <a:off x="1482192" y="6204710"/>
            <a:ext cx="9227612" cy="6010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400" dirty="0">
                <a:latin typeface="Palatino Linotype" panose="02040502050505030304" pitchFamily="18" charset="0"/>
              </a:rPr>
              <a:t>Department  of  Mathematics  and  Computer  Science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400" dirty="0" err="1">
                <a:latin typeface="Palatino Linotype" panose="02040502050505030304" pitchFamily="18" charset="0"/>
              </a:rPr>
              <a:t>Prasanthi</a:t>
            </a:r>
            <a:r>
              <a:rPr lang="en-IN" sz="1400" dirty="0">
                <a:latin typeface="Palatino Linotype" panose="02040502050505030304" pitchFamily="18" charset="0"/>
              </a:rPr>
              <a:t>  Nilayam  Campus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400" dirty="0">
                <a:latin typeface="Palatino Linotype" panose="02040502050505030304" pitchFamily="18" charset="0"/>
              </a:rPr>
              <a:t>May, 2023</a:t>
            </a:r>
          </a:p>
        </p:txBody>
      </p:sp>
    </p:spTree>
    <p:extLst>
      <p:ext uri="{BB962C8B-B14F-4D97-AF65-F5344CB8AC3E}">
        <p14:creationId xmlns:p14="http://schemas.microsoft.com/office/powerpoint/2010/main" val="2745217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16D1-CF2F-C00A-2625-20A6C48A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Framework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720EA-14BF-3030-53F8-1FF206AF1AD2}"/>
              </a:ext>
            </a:extLst>
          </p:cNvPr>
          <p:cNvGrpSpPr/>
          <p:nvPr/>
        </p:nvGrpSpPr>
        <p:grpSpPr>
          <a:xfrm>
            <a:off x="2182762" y="1547881"/>
            <a:ext cx="1929914" cy="1971894"/>
            <a:chOff x="-6521" y="3429000"/>
            <a:chExt cx="1929914" cy="1971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4B356-D11C-7D66-76E1-8C5C0621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406" y="3429000"/>
              <a:ext cx="1436955" cy="13255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8C46C-9237-E8AA-AE7B-1C281D363FD2}"/>
                </a:ext>
              </a:extLst>
            </p:cNvPr>
            <p:cNvSpPr txBox="1"/>
            <p:nvPr/>
          </p:nvSpPr>
          <p:spPr>
            <a:xfrm>
              <a:off x="-6521" y="4754563"/>
              <a:ext cx="1929914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FF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PMJAY Admission Process Flow PDFs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C4C09-61DD-27E5-372D-DC030C000B1E}"/>
              </a:ext>
            </a:extLst>
          </p:cNvPr>
          <p:cNvGrpSpPr/>
          <p:nvPr/>
        </p:nvGrpSpPr>
        <p:grpSpPr>
          <a:xfrm>
            <a:off x="4783653" y="1836124"/>
            <a:ext cx="2333614" cy="1642647"/>
            <a:chOff x="2054978" y="1018927"/>
            <a:chExt cx="2333614" cy="1642647"/>
          </a:xfrm>
        </p:grpSpPr>
        <p:pic>
          <p:nvPicPr>
            <p:cNvPr id="6146" name="Picture 2" descr="Apache Tika - Wikipedia">
              <a:extLst>
                <a:ext uri="{FF2B5EF4-FFF2-40B4-BE49-F238E27FC236}">
                  <a16:creationId xmlns:a16="http://schemas.microsoft.com/office/drawing/2014/main" id="{1C219A7D-F71C-46A3-E622-99DDD6758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890" y="1018927"/>
              <a:ext cx="2037791" cy="72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585DC-A905-1FC0-A9CF-48B2DFFA06B9}"/>
                </a:ext>
              </a:extLst>
            </p:cNvPr>
            <p:cNvSpPr txBox="1"/>
            <p:nvPr/>
          </p:nvSpPr>
          <p:spPr>
            <a:xfrm>
              <a:off x="2054978" y="2292242"/>
              <a:ext cx="23336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Extract text from PDF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0A885A-CFB3-D4E3-8548-1B65FF882FC4}"/>
              </a:ext>
            </a:extLst>
          </p:cNvPr>
          <p:cNvGrpSpPr/>
          <p:nvPr/>
        </p:nvGrpSpPr>
        <p:grpSpPr>
          <a:xfrm>
            <a:off x="7727403" y="1684858"/>
            <a:ext cx="1526627" cy="1763433"/>
            <a:chOff x="2715204" y="3223088"/>
            <a:chExt cx="1526627" cy="1763433"/>
          </a:xfrm>
        </p:grpSpPr>
        <p:pic>
          <p:nvPicPr>
            <p:cNvPr id="6148" name="Picture 4" descr="Regex Tutorial | Regular Expression - Javatpoint">
              <a:extLst>
                <a:ext uri="{FF2B5EF4-FFF2-40B4-BE49-F238E27FC236}">
                  <a16:creationId xmlns:a16="http://schemas.microsoft.com/office/drawing/2014/main" id="{B9728231-CB0D-501C-39E1-3C2FE4603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727" y="3223088"/>
              <a:ext cx="1333146" cy="133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2802A2-E8D5-4EE6-5293-1E26D0974C4D}"/>
                </a:ext>
              </a:extLst>
            </p:cNvPr>
            <p:cNvSpPr txBox="1"/>
            <p:nvPr/>
          </p:nvSpPr>
          <p:spPr>
            <a:xfrm>
              <a:off x="2715204" y="4617189"/>
              <a:ext cx="1526627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Data Cleaning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B24F54-73C3-C4C1-F630-18F8F1FE9C3C}"/>
              </a:ext>
            </a:extLst>
          </p:cNvPr>
          <p:cNvSpPr txBox="1"/>
          <p:nvPr/>
        </p:nvSpPr>
        <p:spPr>
          <a:xfrm>
            <a:off x="10040244" y="2345157"/>
            <a:ext cx="2011419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Training Corpus for Domain-Specific NLP for NER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B98D9-3317-9990-F085-26B4727C5C10}"/>
              </a:ext>
            </a:extLst>
          </p:cNvPr>
          <p:cNvGrpSpPr/>
          <p:nvPr/>
        </p:nvGrpSpPr>
        <p:grpSpPr>
          <a:xfrm>
            <a:off x="10360816" y="4183890"/>
            <a:ext cx="1370271" cy="1025133"/>
            <a:chOff x="9764061" y="5192727"/>
            <a:chExt cx="1370271" cy="1025133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F891D86C-D983-F0CD-8596-324475DC5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61" y="5192727"/>
              <a:ext cx="1370271" cy="48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A92CA-BDF8-AA49-8547-6571F9CB2F8C}"/>
                </a:ext>
              </a:extLst>
            </p:cNvPr>
            <p:cNvSpPr txBox="1"/>
            <p:nvPr/>
          </p:nvSpPr>
          <p:spPr>
            <a:xfrm>
              <a:off x="9821173" y="5571529"/>
              <a:ext cx="1256045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NLP Model Training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B3B1CC-F292-DBFF-B7CF-6F4E900B2AD4}"/>
              </a:ext>
            </a:extLst>
          </p:cNvPr>
          <p:cNvGrpSpPr/>
          <p:nvPr/>
        </p:nvGrpSpPr>
        <p:grpSpPr>
          <a:xfrm>
            <a:off x="8312436" y="5129882"/>
            <a:ext cx="2463542" cy="1652807"/>
            <a:chOff x="2321937" y="2238807"/>
            <a:chExt cx="2463542" cy="1652807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BABB84E1-E2ED-79F4-7A25-D0D819C8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67" y="2238807"/>
              <a:ext cx="1028727" cy="112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F4E13-7D6F-5E84-A253-73BEC12D9F61}"/>
                </a:ext>
              </a:extLst>
            </p:cNvPr>
            <p:cNvSpPr txBox="1"/>
            <p:nvPr/>
          </p:nvSpPr>
          <p:spPr>
            <a:xfrm>
              <a:off x="2321937" y="3245283"/>
              <a:ext cx="24635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Entity and Relations Extraction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0A22C-3C55-F2FD-266B-DA74BA8418C4}"/>
              </a:ext>
            </a:extLst>
          </p:cNvPr>
          <p:cNvGrpSpPr/>
          <p:nvPr/>
        </p:nvGrpSpPr>
        <p:grpSpPr>
          <a:xfrm>
            <a:off x="2652654" y="4957185"/>
            <a:ext cx="2463542" cy="1789840"/>
            <a:chOff x="8408086" y="4291582"/>
            <a:chExt cx="2463542" cy="1789840"/>
          </a:xfrm>
        </p:grpSpPr>
        <p:pic>
          <p:nvPicPr>
            <p:cNvPr id="6156" name="Picture 12" descr="Cypher and Gremlin Interoperation - ppt download">
              <a:extLst>
                <a:ext uri="{FF2B5EF4-FFF2-40B4-BE49-F238E27FC236}">
                  <a16:creationId xmlns:a16="http://schemas.microsoft.com/office/drawing/2014/main" id="{204AD07E-00F9-E584-BAE6-3C3E1AE8A8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" t="8078" r="68642" b="77836"/>
            <a:stretch/>
          </p:blipFill>
          <p:spPr bwMode="auto">
            <a:xfrm>
              <a:off x="8408086" y="4291582"/>
              <a:ext cx="2463542" cy="6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Neo4j - Wikipedia">
              <a:extLst>
                <a:ext uri="{FF2B5EF4-FFF2-40B4-BE49-F238E27FC236}">
                  <a16:creationId xmlns:a16="http://schemas.microsoft.com/office/drawing/2014/main" id="{AA5FB838-9033-5CA0-39B4-99F60CA7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450" y="4882305"/>
              <a:ext cx="2178835" cy="817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2EAE41-AEA1-A5DE-F34A-F1E31ABBA1A3}"/>
                </a:ext>
              </a:extLst>
            </p:cNvPr>
            <p:cNvSpPr txBox="1"/>
            <p:nvPr/>
          </p:nvSpPr>
          <p:spPr>
            <a:xfrm>
              <a:off x="8610600" y="5712090"/>
              <a:ext cx="1899745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IN" dirty="0"/>
                <a:t>Knowledge Graph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39A00A-D922-3AA4-61E5-C4B031BBB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" y="1314687"/>
            <a:ext cx="1897029" cy="187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464CD-7321-22E4-889F-F03F449F0B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7346" r="25940"/>
          <a:stretch/>
        </p:blipFill>
        <p:spPr>
          <a:xfrm>
            <a:off x="13642" y="5370840"/>
            <a:ext cx="2283761" cy="148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237AF3-B8C5-C75D-24D2-A22961252314}"/>
              </a:ext>
            </a:extLst>
          </p:cNvPr>
          <p:cNvSpPr/>
          <p:nvPr/>
        </p:nvSpPr>
        <p:spPr>
          <a:xfrm>
            <a:off x="4112676" y="2241584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C2EFC8-BE73-C954-5749-15A2C78A3ED8}"/>
              </a:ext>
            </a:extLst>
          </p:cNvPr>
          <p:cNvSpPr/>
          <p:nvPr/>
        </p:nvSpPr>
        <p:spPr>
          <a:xfrm>
            <a:off x="7145314" y="2250411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928034-AC1B-4A4A-7090-C9D40E451AE9}"/>
              </a:ext>
            </a:extLst>
          </p:cNvPr>
          <p:cNvSpPr/>
          <p:nvPr/>
        </p:nvSpPr>
        <p:spPr>
          <a:xfrm>
            <a:off x="9259352" y="2225728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0742D8E-1B2F-6304-5910-772DF1DEFE13}"/>
              </a:ext>
            </a:extLst>
          </p:cNvPr>
          <p:cNvSpPr/>
          <p:nvPr/>
        </p:nvSpPr>
        <p:spPr>
          <a:xfrm rot="5400000">
            <a:off x="10713349" y="3560320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EB3FA9C-7237-1222-E962-A0DFCCAABA0D}"/>
              </a:ext>
            </a:extLst>
          </p:cNvPr>
          <p:cNvSpPr/>
          <p:nvPr/>
        </p:nvSpPr>
        <p:spPr>
          <a:xfrm rot="10800000">
            <a:off x="8063800" y="5903675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ABCAFBDD-D789-D002-DD4B-0AE0E3987132}"/>
              </a:ext>
            </a:extLst>
          </p:cNvPr>
          <p:cNvGrpSpPr/>
          <p:nvPr/>
        </p:nvGrpSpPr>
        <p:grpSpPr>
          <a:xfrm>
            <a:off x="949422" y="3614548"/>
            <a:ext cx="9151736" cy="1184738"/>
            <a:chOff x="949422" y="3576448"/>
            <a:chExt cx="9151736" cy="1184738"/>
          </a:xfrm>
        </p:grpSpPr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913318CF-D130-BE6C-6D04-7311A7CE6C3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22" y="3626074"/>
              <a:ext cx="9151736" cy="77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5" name="Straight Connector 6154">
              <a:extLst>
                <a:ext uri="{FF2B5EF4-FFF2-40B4-BE49-F238E27FC236}">
                  <a16:creationId xmlns:a16="http://schemas.microsoft.com/office/drawing/2014/main" id="{AF9F7E07-49B1-7EBE-ACA5-3C35CA2E0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22" y="4746434"/>
              <a:ext cx="9151736" cy="147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B00EE32C-F7CB-F032-5A64-2C32D070D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1158" y="3576448"/>
              <a:ext cx="0" cy="11545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572AC49-3618-680E-D1EA-D1448B7E8AFE}"/>
              </a:ext>
            </a:extLst>
          </p:cNvPr>
          <p:cNvSpPr/>
          <p:nvPr/>
        </p:nvSpPr>
        <p:spPr>
          <a:xfrm rot="10800000">
            <a:off x="5124061" y="5837337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822B5320-3F37-83DD-AE5A-06C33ABB6F88}"/>
              </a:ext>
            </a:extLst>
          </p:cNvPr>
          <p:cNvSpPr/>
          <p:nvPr/>
        </p:nvSpPr>
        <p:spPr>
          <a:xfrm rot="10800000">
            <a:off x="10191750" y="5404432"/>
            <a:ext cx="854202" cy="578271"/>
          </a:xfrm>
          <a:prstGeom prst="bentArrow">
            <a:avLst>
              <a:gd name="adj1" fmla="val 17753"/>
              <a:gd name="adj2" fmla="val 19235"/>
              <a:gd name="adj3" fmla="val 25000"/>
              <a:gd name="adj4" fmla="val 20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91BA4ECA-9727-C508-8B17-96399816AF2B}"/>
              </a:ext>
            </a:extLst>
          </p:cNvPr>
          <p:cNvSpPr txBox="1"/>
          <p:nvPr/>
        </p:nvSpPr>
        <p:spPr>
          <a:xfrm>
            <a:off x="606522" y="3245216"/>
            <a:ext cx="6858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86FDCD75-1115-5F50-5BE6-C70EB5B08699}"/>
              </a:ext>
            </a:extLst>
          </p:cNvPr>
          <p:cNvSpPr txBox="1"/>
          <p:nvPr/>
        </p:nvSpPr>
        <p:spPr>
          <a:xfrm>
            <a:off x="606521" y="4911019"/>
            <a:ext cx="86210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E12CDD0C-4128-454E-167C-D6444F47B5E1}"/>
              </a:ext>
            </a:extLst>
          </p:cNvPr>
          <p:cNvSpPr/>
          <p:nvPr/>
        </p:nvSpPr>
        <p:spPr>
          <a:xfrm>
            <a:off x="863699" y="3548340"/>
            <a:ext cx="238857" cy="228942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164" name="Oval 6163">
            <a:extLst>
              <a:ext uri="{FF2B5EF4-FFF2-40B4-BE49-F238E27FC236}">
                <a16:creationId xmlns:a16="http://schemas.microsoft.com/office/drawing/2014/main" id="{79468AB0-B015-29DA-B539-F7830FDD0A94}"/>
              </a:ext>
            </a:extLst>
          </p:cNvPr>
          <p:cNvSpPr/>
          <p:nvPr/>
        </p:nvSpPr>
        <p:spPr>
          <a:xfrm>
            <a:off x="3028290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  <p:sp>
        <p:nvSpPr>
          <p:cNvPr id="6167" name="Oval 6166">
            <a:extLst>
              <a:ext uri="{FF2B5EF4-FFF2-40B4-BE49-F238E27FC236}">
                <a16:creationId xmlns:a16="http://schemas.microsoft.com/office/drawing/2014/main" id="{C3A0667E-C64A-9487-B845-8F6304DE699E}"/>
              </a:ext>
            </a:extLst>
          </p:cNvPr>
          <p:cNvSpPr/>
          <p:nvPr/>
        </p:nvSpPr>
        <p:spPr>
          <a:xfrm>
            <a:off x="5765296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6168" name="Oval 6167">
            <a:extLst>
              <a:ext uri="{FF2B5EF4-FFF2-40B4-BE49-F238E27FC236}">
                <a16:creationId xmlns:a16="http://schemas.microsoft.com/office/drawing/2014/main" id="{77B6A485-A41C-E866-DC41-FFBCEB6CD8F6}"/>
              </a:ext>
            </a:extLst>
          </p:cNvPr>
          <p:cNvSpPr/>
          <p:nvPr/>
        </p:nvSpPr>
        <p:spPr>
          <a:xfrm>
            <a:off x="8335627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6169" name="Oval 6168">
            <a:extLst>
              <a:ext uri="{FF2B5EF4-FFF2-40B4-BE49-F238E27FC236}">
                <a16:creationId xmlns:a16="http://schemas.microsoft.com/office/drawing/2014/main" id="{B7F967BA-6EA6-1FDA-F007-618805F1EDA3}"/>
              </a:ext>
            </a:extLst>
          </p:cNvPr>
          <p:cNvSpPr/>
          <p:nvPr/>
        </p:nvSpPr>
        <p:spPr>
          <a:xfrm>
            <a:off x="9967294" y="355757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  <p:sp>
        <p:nvSpPr>
          <p:cNvPr id="6170" name="Oval 6169">
            <a:extLst>
              <a:ext uri="{FF2B5EF4-FFF2-40B4-BE49-F238E27FC236}">
                <a16:creationId xmlns:a16="http://schemas.microsoft.com/office/drawing/2014/main" id="{617BEE7B-EBD2-A9EA-ABA4-DB875D0DCAA3}"/>
              </a:ext>
            </a:extLst>
          </p:cNvPr>
          <p:cNvSpPr/>
          <p:nvPr/>
        </p:nvSpPr>
        <p:spPr>
          <a:xfrm>
            <a:off x="9967293" y="466957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5</a:t>
            </a:r>
          </a:p>
        </p:txBody>
      </p:sp>
      <p:sp>
        <p:nvSpPr>
          <p:cNvPr id="6171" name="Oval 6170">
            <a:extLst>
              <a:ext uri="{FF2B5EF4-FFF2-40B4-BE49-F238E27FC236}">
                <a16:creationId xmlns:a16="http://schemas.microsoft.com/office/drawing/2014/main" id="{D290A87A-A661-2A4E-B679-CE06D3C2E647}"/>
              </a:ext>
            </a:extLst>
          </p:cNvPr>
          <p:cNvSpPr/>
          <p:nvPr/>
        </p:nvSpPr>
        <p:spPr>
          <a:xfrm>
            <a:off x="8894176" y="4678360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6</a:t>
            </a:r>
          </a:p>
        </p:txBody>
      </p:sp>
      <p:sp>
        <p:nvSpPr>
          <p:cNvPr id="6173" name="Oval 6172">
            <a:extLst>
              <a:ext uri="{FF2B5EF4-FFF2-40B4-BE49-F238E27FC236}">
                <a16:creationId xmlns:a16="http://schemas.microsoft.com/office/drawing/2014/main" id="{382B045B-D781-16B8-9A4A-CDB918E6F802}"/>
              </a:ext>
            </a:extLst>
          </p:cNvPr>
          <p:cNvSpPr/>
          <p:nvPr/>
        </p:nvSpPr>
        <p:spPr>
          <a:xfrm>
            <a:off x="6798263" y="465285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7</a:t>
            </a:r>
          </a:p>
        </p:txBody>
      </p:sp>
      <p:sp>
        <p:nvSpPr>
          <p:cNvPr id="6174" name="Oval 6173">
            <a:extLst>
              <a:ext uri="{FF2B5EF4-FFF2-40B4-BE49-F238E27FC236}">
                <a16:creationId xmlns:a16="http://schemas.microsoft.com/office/drawing/2014/main" id="{CBF24987-0DDD-59D9-4FD8-92E143ECD8F2}"/>
              </a:ext>
            </a:extLst>
          </p:cNvPr>
          <p:cNvSpPr/>
          <p:nvPr/>
        </p:nvSpPr>
        <p:spPr>
          <a:xfrm>
            <a:off x="3764996" y="467006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8</a:t>
            </a:r>
          </a:p>
        </p:txBody>
      </p:sp>
      <p:sp>
        <p:nvSpPr>
          <p:cNvPr id="6175" name="Oval 6174">
            <a:extLst>
              <a:ext uri="{FF2B5EF4-FFF2-40B4-BE49-F238E27FC236}">
                <a16:creationId xmlns:a16="http://schemas.microsoft.com/office/drawing/2014/main" id="{39AC4798-7E71-2EC9-4DA2-B0744A848910}"/>
              </a:ext>
            </a:extLst>
          </p:cNvPr>
          <p:cNvSpPr/>
          <p:nvPr/>
        </p:nvSpPr>
        <p:spPr>
          <a:xfrm>
            <a:off x="837466" y="4670063"/>
            <a:ext cx="238857" cy="228942"/>
          </a:xfrm>
          <a:prstGeom prst="ellipse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00" dirty="0"/>
          </a:p>
        </p:txBody>
      </p:sp>
      <p:pic>
        <p:nvPicPr>
          <p:cNvPr id="6196" name="Picture 6195">
            <a:extLst>
              <a:ext uri="{FF2B5EF4-FFF2-40B4-BE49-F238E27FC236}">
                <a16:creationId xmlns:a16="http://schemas.microsoft.com/office/drawing/2014/main" id="{96D2835E-D13B-0062-0E4D-A26DC69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753" y="5122903"/>
            <a:ext cx="2141472" cy="764284"/>
          </a:xfrm>
          <a:prstGeom prst="rect">
            <a:avLst/>
          </a:prstGeom>
        </p:spPr>
      </p:pic>
      <p:sp>
        <p:nvSpPr>
          <p:cNvPr id="6197" name="TextBox 6196">
            <a:extLst>
              <a:ext uri="{FF2B5EF4-FFF2-40B4-BE49-F238E27FC236}">
                <a16:creationId xmlns:a16="http://schemas.microsoft.com/office/drawing/2014/main" id="{C101BD80-BAA3-861F-E2D4-7E1194C2D539}"/>
              </a:ext>
            </a:extLst>
          </p:cNvPr>
          <p:cNvSpPr txBox="1"/>
          <p:nvPr/>
        </p:nvSpPr>
        <p:spPr>
          <a:xfrm>
            <a:off x="5818018" y="5919054"/>
            <a:ext cx="2141472" cy="92333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Formation of Triads for Knowledge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6E461E-AE4E-74A7-B140-E56A6FCA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8" y="3943037"/>
            <a:ext cx="2266819" cy="6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8" name="TextBox 6197">
            <a:extLst>
              <a:ext uri="{FF2B5EF4-FFF2-40B4-BE49-F238E27FC236}">
                <a16:creationId xmlns:a16="http://schemas.microsoft.com/office/drawing/2014/main" id="{A419F498-589F-C873-C09B-D3CC89DCC0C6}"/>
              </a:ext>
            </a:extLst>
          </p:cNvPr>
          <p:cNvSpPr txBox="1"/>
          <p:nvPr/>
        </p:nvSpPr>
        <p:spPr>
          <a:xfrm>
            <a:off x="11528385" y="6488668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8/13</a:t>
            </a:r>
          </a:p>
        </p:txBody>
      </p:sp>
      <p:sp>
        <p:nvSpPr>
          <p:cNvPr id="6202" name="TextBox 6201">
            <a:extLst>
              <a:ext uri="{FF2B5EF4-FFF2-40B4-BE49-F238E27FC236}">
                <a16:creationId xmlns:a16="http://schemas.microsoft.com/office/drawing/2014/main" id="{2CDA7E41-B50A-5CD4-2519-6DF1BE9356BA}"/>
              </a:ext>
            </a:extLst>
          </p:cNvPr>
          <p:cNvSpPr txBox="1"/>
          <p:nvPr/>
        </p:nvSpPr>
        <p:spPr>
          <a:xfrm>
            <a:off x="10101158" y="1698374"/>
            <a:ext cx="184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SpaCy NER</a:t>
            </a:r>
          </a:p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Annotation Tool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FD8E9A-A9D6-4363-9164-C2DAFCF8BA05}"/>
              </a:ext>
            </a:extLst>
          </p:cNvPr>
          <p:cNvSpPr/>
          <p:nvPr/>
        </p:nvSpPr>
        <p:spPr>
          <a:xfrm>
            <a:off x="6917691" y="1009496"/>
            <a:ext cx="3260832" cy="29885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00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dirty="0"/>
              <a:t>Data Cleaning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4F45D-5883-72B8-D8D3-85CAA52C3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8843"/>
            <a:ext cx="683666" cy="785225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6F5A0A-C80B-2DA4-0B18-119446AB23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207944"/>
              </p:ext>
            </p:extLst>
          </p:nvPr>
        </p:nvGraphicFramePr>
        <p:xfrm>
          <a:off x="341832" y="1271842"/>
          <a:ext cx="113561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374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dirty="0"/>
              <a:t>Data Cleaning - Level 2 Refinement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C3D24B-C3F8-2652-8D04-D80DFAFC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" y="778476"/>
            <a:ext cx="9714539" cy="6079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5FDD058-0B52-7A57-2F64-479F22E49DF4}"/>
              </a:ext>
            </a:extLst>
          </p:cNvPr>
          <p:cNvGrpSpPr/>
          <p:nvPr/>
        </p:nvGrpSpPr>
        <p:grpSpPr>
          <a:xfrm>
            <a:off x="10569999" y="891297"/>
            <a:ext cx="1526627" cy="1763433"/>
            <a:chOff x="2715204" y="3223088"/>
            <a:chExt cx="1526627" cy="1763433"/>
          </a:xfrm>
        </p:grpSpPr>
        <p:pic>
          <p:nvPicPr>
            <p:cNvPr id="5" name="Picture 4" descr="Regex Tutorial | Regular Expression - Javatpoint">
              <a:extLst>
                <a:ext uri="{FF2B5EF4-FFF2-40B4-BE49-F238E27FC236}">
                  <a16:creationId xmlns:a16="http://schemas.microsoft.com/office/drawing/2014/main" id="{85F1C515-87CE-B711-D2D6-60B786E39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727" y="3223088"/>
              <a:ext cx="1333146" cy="133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A83B85-408F-99B9-AEF0-394773B8EDD7}"/>
                </a:ext>
              </a:extLst>
            </p:cNvPr>
            <p:cNvSpPr txBox="1"/>
            <p:nvPr/>
          </p:nvSpPr>
          <p:spPr>
            <a:xfrm>
              <a:off x="2715204" y="4617189"/>
              <a:ext cx="1526627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Data Cleaning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0C976-EC99-7607-8278-7B3F86B5C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644"/>
          <a:stretch/>
        </p:blipFill>
        <p:spPr>
          <a:xfrm>
            <a:off x="4829542" y="4851605"/>
            <a:ext cx="7362458" cy="20063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39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16D1-CF2F-C00A-2625-20A6C48A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Framework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720EA-14BF-3030-53F8-1FF206AF1AD2}"/>
              </a:ext>
            </a:extLst>
          </p:cNvPr>
          <p:cNvGrpSpPr/>
          <p:nvPr/>
        </p:nvGrpSpPr>
        <p:grpSpPr>
          <a:xfrm>
            <a:off x="2182762" y="1547881"/>
            <a:ext cx="1929914" cy="1971894"/>
            <a:chOff x="-6521" y="3429000"/>
            <a:chExt cx="1929914" cy="1971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4B356-D11C-7D66-76E1-8C5C0621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406" y="3429000"/>
              <a:ext cx="1436955" cy="13255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8C46C-9237-E8AA-AE7B-1C281D363FD2}"/>
                </a:ext>
              </a:extLst>
            </p:cNvPr>
            <p:cNvSpPr txBox="1"/>
            <p:nvPr/>
          </p:nvSpPr>
          <p:spPr>
            <a:xfrm>
              <a:off x="-6521" y="4754563"/>
              <a:ext cx="1929914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FF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PMJAY Admission Process Flow PDFs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C4C09-61DD-27E5-372D-DC030C000B1E}"/>
              </a:ext>
            </a:extLst>
          </p:cNvPr>
          <p:cNvGrpSpPr/>
          <p:nvPr/>
        </p:nvGrpSpPr>
        <p:grpSpPr>
          <a:xfrm>
            <a:off x="4783653" y="1836124"/>
            <a:ext cx="2333614" cy="1642647"/>
            <a:chOff x="2054978" y="1018927"/>
            <a:chExt cx="2333614" cy="1642647"/>
          </a:xfrm>
        </p:grpSpPr>
        <p:pic>
          <p:nvPicPr>
            <p:cNvPr id="6146" name="Picture 2" descr="Apache Tika - Wikipedia">
              <a:extLst>
                <a:ext uri="{FF2B5EF4-FFF2-40B4-BE49-F238E27FC236}">
                  <a16:creationId xmlns:a16="http://schemas.microsoft.com/office/drawing/2014/main" id="{1C219A7D-F71C-46A3-E622-99DDD6758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890" y="1018927"/>
              <a:ext cx="2037791" cy="72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585DC-A905-1FC0-A9CF-48B2DFFA06B9}"/>
                </a:ext>
              </a:extLst>
            </p:cNvPr>
            <p:cNvSpPr txBox="1"/>
            <p:nvPr/>
          </p:nvSpPr>
          <p:spPr>
            <a:xfrm>
              <a:off x="2054978" y="2292242"/>
              <a:ext cx="23336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Extract text from PDF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0A885A-CFB3-D4E3-8548-1B65FF882FC4}"/>
              </a:ext>
            </a:extLst>
          </p:cNvPr>
          <p:cNvGrpSpPr/>
          <p:nvPr/>
        </p:nvGrpSpPr>
        <p:grpSpPr>
          <a:xfrm>
            <a:off x="7727403" y="1684858"/>
            <a:ext cx="1526627" cy="1763433"/>
            <a:chOff x="2715204" y="3223088"/>
            <a:chExt cx="1526627" cy="1763433"/>
          </a:xfrm>
        </p:grpSpPr>
        <p:pic>
          <p:nvPicPr>
            <p:cNvPr id="6148" name="Picture 4" descr="Regex Tutorial | Regular Expression - Javatpoint">
              <a:extLst>
                <a:ext uri="{FF2B5EF4-FFF2-40B4-BE49-F238E27FC236}">
                  <a16:creationId xmlns:a16="http://schemas.microsoft.com/office/drawing/2014/main" id="{B9728231-CB0D-501C-39E1-3C2FE4603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727" y="3223088"/>
              <a:ext cx="1333146" cy="133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2802A2-E8D5-4EE6-5293-1E26D0974C4D}"/>
                </a:ext>
              </a:extLst>
            </p:cNvPr>
            <p:cNvSpPr txBox="1"/>
            <p:nvPr/>
          </p:nvSpPr>
          <p:spPr>
            <a:xfrm>
              <a:off x="2715204" y="4617189"/>
              <a:ext cx="1526627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Data Cleaning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B24F54-73C3-C4C1-F630-18F8F1FE9C3C}"/>
              </a:ext>
            </a:extLst>
          </p:cNvPr>
          <p:cNvSpPr txBox="1"/>
          <p:nvPr/>
        </p:nvSpPr>
        <p:spPr>
          <a:xfrm>
            <a:off x="10040244" y="2345157"/>
            <a:ext cx="2011419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Training Corpus for Domain-Specific NLP for NER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B98D9-3317-9990-F085-26B4727C5C10}"/>
              </a:ext>
            </a:extLst>
          </p:cNvPr>
          <p:cNvGrpSpPr/>
          <p:nvPr/>
        </p:nvGrpSpPr>
        <p:grpSpPr>
          <a:xfrm>
            <a:off x="10360816" y="4183890"/>
            <a:ext cx="1370271" cy="1025133"/>
            <a:chOff x="9764061" y="5192727"/>
            <a:chExt cx="1370271" cy="1025133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F891D86C-D983-F0CD-8596-324475DC5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61" y="5192727"/>
              <a:ext cx="1370271" cy="48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A92CA-BDF8-AA49-8547-6571F9CB2F8C}"/>
                </a:ext>
              </a:extLst>
            </p:cNvPr>
            <p:cNvSpPr txBox="1"/>
            <p:nvPr/>
          </p:nvSpPr>
          <p:spPr>
            <a:xfrm>
              <a:off x="9821173" y="5571529"/>
              <a:ext cx="1256045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NLP Model Training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B3B1CC-F292-DBFF-B7CF-6F4E900B2AD4}"/>
              </a:ext>
            </a:extLst>
          </p:cNvPr>
          <p:cNvGrpSpPr/>
          <p:nvPr/>
        </p:nvGrpSpPr>
        <p:grpSpPr>
          <a:xfrm>
            <a:off x="8312436" y="5129882"/>
            <a:ext cx="2463542" cy="1652807"/>
            <a:chOff x="2321937" y="2238807"/>
            <a:chExt cx="2463542" cy="1652807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BABB84E1-E2ED-79F4-7A25-D0D819C8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67" y="2238807"/>
              <a:ext cx="1028727" cy="112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F4E13-7D6F-5E84-A253-73BEC12D9F61}"/>
                </a:ext>
              </a:extLst>
            </p:cNvPr>
            <p:cNvSpPr txBox="1"/>
            <p:nvPr/>
          </p:nvSpPr>
          <p:spPr>
            <a:xfrm>
              <a:off x="2321937" y="3245283"/>
              <a:ext cx="24635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Entity and Relations Extraction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0A22C-3C55-F2FD-266B-DA74BA8418C4}"/>
              </a:ext>
            </a:extLst>
          </p:cNvPr>
          <p:cNvGrpSpPr/>
          <p:nvPr/>
        </p:nvGrpSpPr>
        <p:grpSpPr>
          <a:xfrm>
            <a:off x="2652654" y="4957185"/>
            <a:ext cx="2463542" cy="1789840"/>
            <a:chOff x="8408086" y="4291582"/>
            <a:chExt cx="2463542" cy="1789840"/>
          </a:xfrm>
        </p:grpSpPr>
        <p:pic>
          <p:nvPicPr>
            <p:cNvPr id="6156" name="Picture 12" descr="Cypher and Gremlin Interoperation - ppt download">
              <a:extLst>
                <a:ext uri="{FF2B5EF4-FFF2-40B4-BE49-F238E27FC236}">
                  <a16:creationId xmlns:a16="http://schemas.microsoft.com/office/drawing/2014/main" id="{204AD07E-00F9-E584-BAE6-3C3E1AE8A8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" t="8078" r="68642" b="77836"/>
            <a:stretch/>
          </p:blipFill>
          <p:spPr bwMode="auto">
            <a:xfrm>
              <a:off x="8408086" y="4291582"/>
              <a:ext cx="2463542" cy="6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Neo4j - Wikipedia">
              <a:extLst>
                <a:ext uri="{FF2B5EF4-FFF2-40B4-BE49-F238E27FC236}">
                  <a16:creationId xmlns:a16="http://schemas.microsoft.com/office/drawing/2014/main" id="{AA5FB838-9033-5CA0-39B4-99F60CA7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450" y="4882305"/>
              <a:ext cx="2178835" cy="817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2EAE41-AEA1-A5DE-F34A-F1E31ABBA1A3}"/>
                </a:ext>
              </a:extLst>
            </p:cNvPr>
            <p:cNvSpPr txBox="1"/>
            <p:nvPr/>
          </p:nvSpPr>
          <p:spPr>
            <a:xfrm>
              <a:off x="8610600" y="5712090"/>
              <a:ext cx="1899745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IN" dirty="0"/>
                <a:t>Knowledge Graph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39A00A-D922-3AA4-61E5-C4B031BBB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" y="1314687"/>
            <a:ext cx="1897029" cy="187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464CD-7321-22E4-889F-F03F449F0B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7346" r="25940"/>
          <a:stretch/>
        </p:blipFill>
        <p:spPr>
          <a:xfrm>
            <a:off x="13642" y="5370840"/>
            <a:ext cx="2283761" cy="148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237AF3-B8C5-C75D-24D2-A22961252314}"/>
              </a:ext>
            </a:extLst>
          </p:cNvPr>
          <p:cNvSpPr/>
          <p:nvPr/>
        </p:nvSpPr>
        <p:spPr>
          <a:xfrm>
            <a:off x="4112676" y="2241584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C2EFC8-BE73-C954-5749-15A2C78A3ED8}"/>
              </a:ext>
            </a:extLst>
          </p:cNvPr>
          <p:cNvSpPr/>
          <p:nvPr/>
        </p:nvSpPr>
        <p:spPr>
          <a:xfrm>
            <a:off x="7145314" y="2250411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928034-AC1B-4A4A-7090-C9D40E451AE9}"/>
              </a:ext>
            </a:extLst>
          </p:cNvPr>
          <p:cNvSpPr/>
          <p:nvPr/>
        </p:nvSpPr>
        <p:spPr>
          <a:xfrm>
            <a:off x="9259352" y="2225728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0742D8E-1B2F-6304-5910-772DF1DEFE13}"/>
              </a:ext>
            </a:extLst>
          </p:cNvPr>
          <p:cNvSpPr/>
          <p:nvPr/>
        </p:nvSpPr>
        <p:spPr>
          <a:xfrm rot="5400000">
            <a:off x="10713349" y="3560320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EB3FA9C-7237-1222-E962-A0DFCCAABA0D}"/>
              </a:ext>
            </a:extLst>
          </p:cNvPr>
          <p:cNvSpPr/>
          <p:nvPr/>
        </p:nvSpPr>
        <p:spPr>
          <a:xfrm rot="10800000">
            <a:off x="8063800" y="5903675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ABCAFBDD-D789-D002-DD4B-0AE0E3987132}"/>
              </a:ext>
            </a:extLst>
          </p:cNvPr>
          <p:cNvGrpSpPr/>
          <p:nvPr/>
        </p:nvGrpSpPr>
        <p:grpSpPr>
          <a:xfrm>
            <a:off x="949422" y="3614548"/>
            <a:ext cx="9151736" cy="1184738"/>
            <a:chOff x="949422" y="3576448"/>
            <a:chExt cx="9151736" cy="1184738"/>
          </a:xfrm>
        </p:grpSpPr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913318CF-D130-BE6C-6D04-7311A7CE6C3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22" y="3626074"/>
              <a:ext cx="9151736" cy="77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5" name="Straight Connector 6154">
              <a:extLst>
                <a:ext uri="{FF2B5EF4-FFF2-40B4-BE49-F238E27FC236}">
                  <a16:creationId xmlns:a16="http://schemas.microsoft.com/office/drawing/2014/main" id="{AF9F7E07-49B1-7EBE-ACA5-3C35CA2E0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22" y="4746434"/>
              <a:ext cx="9151736" cy="147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B00EE32C-F7CB-F032-5A64-2C32D070D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1158" y="3576448"/>
              <a:ext cx="0" cy="11545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572AC49-3618-680E-D1EA-D1448B7E8AFE}"/>
              </a:ext>
            </a:extLst>
          </p:cNvPr>
          <p:cNvSpPr/>
          <p:nvPr/>
        </p:nvSpPr>
        <p:spPr>
          <a:xfrm rot="10800000">
            <a:off x="5124061" y="5837337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822B5320-3F37-83DD-AE5A-06C33ABB6F88}"/>
              </a:ext>
            </a:extLst>
          </p:cNvPr>
          <p:cNvSpPr/>
          <p:nvPr/>
        </p:nvSpPr>
        <p:spPr>
          <a:xfrm rot="10800000">
            <a:off x="10191750" y="5404432"/>
            <a:ext cx="854202" cy="578271"/>
          </a:xfrm>
          <a:prstGeom prst="bentArrow">
            <a:avLst>
              <a:gd name="adj1" fmla="val 17753"/>
              <a:gd name="adj2" fmla="val 19235"/>
              <a:gd name="adj3" fmla="val 25000"/>
              <a:gd name="adj4" fmla="val 20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91BA4ECA-9727-C508-8B17-96399816AF2B}"/>
              </a:ext>
            </a:extLst>
          </p:cNvPr>
          <p:cNvSpPr txBox="1"/>
          <p:nvPr/>
        </p:nvSpPr>
        <p:spPr>
          <a:xfrm>
            <a:off x="606522" y="3245216"/>
            <a:ext cx="6858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86FDCD75-1115-5F50-5BE6-C70EB5B08699}"/>
              </a:ext>
            </a:extLst>
          </p:cNvPr>
          <p:cNvSpPr txBox="1"/>
          <p:nvPr/>
        </p:nvSpPr>
        <p:spPr>
          <a:xfrm>
            <a:off x="606521" y="4911019"/>
            <a:ext cx="86210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E12CDD0C-4128-454E-167C-D6444F47B5E1}"/>
              </a:ext>
            </a:extLst>
          </p:cNvPr>
          <p:cNvSpPr/>
          <p:nvPr/>
        </p:nvSpPr>
        <p:spPr>
          <a:xfrm>
            <a:off x="863699" y="3548340"/>
            <a:ext cx="238857" cy="228942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164" name="Oval 6163">
            <a:extLst>
              <a:ext uri="{FF2B5EF4-FFF2-40B4-BE49-F238E27FC236}">
                <a16:creationId xmlns:a16="http://schemas.microsoft.com/office/drawing/2014/main" id="{79468AB0-B015-29DA-B539-F7830FDD0A94}"/>
              </a:ext>
            </a:extLst>
          </p:cNvPr>
          <p:cNvSpPr/>
          <p:nvPr/>
        </p:nvSpPr>
        <p:spPr>
          <a:xfrm>
            <a:off x="3028290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  <p:sp>
        <p:nvSpPr>
          <p:cNvPr id="6167" name="Oval 6166">
            <a:extLst>
              <a:ext uri="{FF2B5EF4-FFF2-40B4-BE49-F238E27FC236}">
                <a16:creationId xmlns:a16="http://schemas.microsoft.com/office/drawing/2014/main" id="{C3A0667E-C64A-9487-B845-8F6304DE699E}"/>
              </a:ext>
            </a:extLst>
          </p:cNvPr>
          <p:cNvSpPr/>
          <p:nvPr/>
        </p:nvSpPr>
        <p:spPr>
          <a:xfrm>
            <a:off x="5765296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6168" name="Oval 6167">
            <a:extLst>
              <a:ext uri="{FF2B5EF4-FFF2-40B4-BE49-F238E27FC236}">
                <a16:creationId xmlns:a16="http://schemas.microsoft.com/office/drawing/2014/main" id="{77B6A485-A41C-E866-DC41-FFBCEB6CD8F6}"/>
              </a:ext>
            </a:extLst>
          </p:cNvPr>
          <p:cNvSpPr/>
          <p:nvPr/>
        </p:nvSpPr>
        <p:spPr>
          <a:xfrm>
            <a:off x="8335627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6169" name="Oval 6168">
            <a:extLst>
              <a:ext uri="{FF2B5EF4-FFF2-40B4-BE49-F238E27FC236}">
                <a16:creationId xmlns:a16="http://schemas.microsoft.com/office/drawing/2014/main" id="{B7F967BA-6EA6-1FDA-F007-618805F1EDA3}"/>
              </a:ext>
            </a:extLst>
          </p:cNvPr>
          <p:cNvSpPr/>
          <p:nvPr/>
        </p:nvSpPr>
        <p:spPr>
          <a:xfrm>
            <a:off x="9967294" y="355757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  <p:sp>
        <p:nvSpPr>
          <p:cNvPr id="6170" name="Oval 6169">
            <a:extLst>
              <a:ext uri="{FF2B5EF4-FFF2-40B4-BE49-F238E27FC236}">
                <a16:creationId xmlns:a16="http://schemas.microsoft.com/office/drawing/2014/main" id="{617BEE7B-EBD2-A9EA-ABA4-DB875D0DCAA3}"/>
              </a:ext>
            </a:extLst>
          </p:cNvPr>
          <p:cNvSpPr/>
          <p:nvPr/>
        </p:nvSpPr>
        <p:spPr>
          <a:xfrm>
            <a:off x="9967293" y="466957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5</a:t>
            </a:r>
          </a:p>
        </p:txBody>
      </p:sp>
      <p:sp>
        <p:nvSpPr>
          <p:cNvPr id="6171" name="Oval 6170">
            <a:extLst>
              <a:ext uri="{FF2B5EF4-FFF2-40B4-BE49-F238E27FC236}">
                <a16:creationId xmlns:a16="http://schemas.microsoft.com/office/drawing/2014/main" id="{D290A87A-A661-2A4E-B679-CE06D3C2E647}"/>
              </a:ext>
            </a:extLst>
          </p:cNvPr>
          <p:cNvSpPr/>
          <p:nvPr/>
        </p:nvSpPr>
        <p:spPr>
          <a:xfrm>
            <a:off x="8894176" y="4678360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6</a:t>
            </a:r>
          </a:p>
        </p:txBody>
      </p:sp>
      <p:sp>
        <p:nvSpPr>
          <p:cNvPr id="6173" name="Oval 6172">
            <a:extLst>
              <a:ext uri="{FF2B5EF4-FFF2-40B4-BE49-F238E27FC236}">
                <a16:creationId xmlns:a16="http://schemas.microsoft.com/office/drawing/2014/main" id="{382B045B-D781-16B8-9A4A-CDB918E6F802}"/>
              </a:ext>
            </a:extLst>
          </p:cNvPr>
          <p:cNvSpPr/>
          <p:nvPr/>
        </p:nvSpPr>
        <p:spPr>
          <a:xfrm>
            <a:off x="6798263" y="465285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7</a:t>
            </a:r>
          </a:p>
        </p:txBody>
      </p:sp>
      <p:sp>
        <p:nvSpPr>
          <p:cNvPr id="6174" name="Oval 6173">
            <a:extLst>
              <a:ext uri="{FF2B5EF4-FFF2-40B4-BE49-F238E27FC236}">
                <a16:creationId xmlns:a16="http://schemas.microsoft.com/office/drawing/2014/main" id="{CBF24987-0DDD-59D9-4FD8-92E143ECD8F2}"/>
              </a:ext>
            </a:extLst>
          </p:cNvPr>
          <p:cNvSpPr/>
          <p:nvPr/>
        </p:nvSpPr>
        <p:spPr>
          <a:xfrm>
            <a:off x="3764996" y="467006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8</a:t>
            </a:r>
          </a:p>
        </p:txBody>
      </p:sp>
      <p:sp>
        <p:nvSpPr>
          <p:cNvPr id="6175" name="Oval 6174">
            <a:extLst>
              <a:ext uri="{FF2B5EF4-FFF2-40B4-BE49-F238E27FC236}">
                <a16:creationId xmlns:a16="http://schemas.microsoft.com/office/drawing/2014/main" id="{39AC4798-7E71-2EC9-4DA2-B0744A848910}"/>
              </a:ext>
            </a:extLst>
          </p:cNvPr>
          <p:cNvSpPr/>
          <p:nvPr/>
        </p:nvSpPr>
        <p:spPr>
          <a:xfrm>
            <a:off x="837466" y="4670063"/>
            <a:ext cx="238857" cy="228942"/>
          </a:xfrm>
          <a:prstGeom prst="ellipse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00" dirty="0"/>
          </a:p>
        </p:txBody>
      </p:sp>
      <p:pic>
        <p:nvPicPr>
          <p:cNvPr id="6196" name="Picture 6195">
            <a:extLst>
              <a:ext uri="{FF2B5EF4-FFF2-40B4-BE49-F238E27FC236}">
                <a16:creationId xmlns:a16="http://schemas.microsoft.com/office/drawing/2014/main" id="{96D2835E-D13B-0062-0E4D-A26DC69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753" y="5122903"/>
            <a:ext cx="2141472" cy="764284"/>
          </a:xfrm>
          <a:prstGeom prst="rect">
            <a:avLst/>
          </a:prstGeom>
        </p:spPr>
      </p:pic>
      <p:sp>
        <p:nvSpPr>
          <p:cNvPr id="6197" name="TextBox 6196">
            <a:extLst>
              <a:ext uri="{FF2B5EF4-FFF2-40B4-BE49-F238E27FC236}">
                <a16:creationId xmlns:a16="http://schemas.microsoft.com/office/drawing/2014/main" id="{C101BD80-BAA3-861F-E2D4-7E1194C2D539}"/>
              </a:ext>
            </a:extLst>
          </p:cNvPr>
          <p:cNvSpPr txBox="1"/>
          <p:nvPr/>
        </p:nvSpPr>
        <p:spPr>
          <a:xfrm>
            <a:off x="5818018" y="5919054"/>
            <a:ext cx="2141472" cy="92333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Formation of Triads for Knowledge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6E461E-AE4E-74A7-B140-E56A6FCA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8" y="3943037"/>
            <a:ext cx="2266819" cy="6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8" name="TextBox 6197">
            <a:extLst>
              <a:ext uri="{FF2B5EF4-FFF2-40B4-BE49-F238E27FC236}">
                <a16:creationId xmlns:a16="http://schemas.microsoft.com/office/drawing/2014/main" id="{A419F498-589F-C873-C09B-D3CC89DCC0C6}"/>
              </a:ext>
            </a:extLst>
          </p:cNvPr>
          <p:cNvSpPr txBox="1"/>
          <p:nvPr/>
        </p:nvSpPr>
        <p:spPr>
          <a:xfrm>
            <a:off x="11528385" y="6488668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8/13</a:t>
            </a:r>
          </a:p>
        </p:txBody>
      </p:sp>
      <p:sp>
        <p:nvSpPr>
          <p:cNvPr id="6202" name="TextBox 6201">
            <a:extLst>
              <a:ext uri="{FF2B5EF4-FFF2-40B4-BE49-F238E27FC236}">
                <a16:creationId xmlns:a16="http://schemas.microsoft.com/office/drawing/2014/main" id="{2CDA7E41-B50A-5CD4-2519-6DF1BE9356BA}"/>
              </a:ext>
            </a:extLst>
          </p:cNvPr>
          <p:cNvSpPr txBox="1"/>
          <p:nvPr/>
        </p:nvSpPr>
        <p:spPr>
          <a:xfrm>
            <a:off x="10076261" y="1289978"/>
            <a:ext cx="184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SpaCy NER</a:t>
            </a:r>
          </a:p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Annotation Tool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3B4296-A897-5C5C-D998-BCD888EE51B0}"/>
              </a:ext>
            </a:extLst>
          </p:cNvPr>
          <p:cNvSpPr/>
          <p:nvPr/>
        </p:nvSpPr>
        <p:spPr>
          <a:xfrm>
            <a:off x="9338475" y="1009712"/>
            <a:ext cx="3260832" cy="29885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221082F7-5B29-7068-3A10-66DC39B5D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060" y="1896737"/>
            <a:ext cx="451780" cy="49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02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sz="3200" dirty="0"/>
              <a:t>Training Corpus for Domain-Specific NLP for NER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A1676-C607-B0E0-54CD-5CA5F62A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2" y="1778470"/>
            <a:ext cx="5729983" cy="1954207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B718E-1E3D-BF41-20D4-8EB5315B80D6}"/>
              </a:ext>
            </a:extLst>
          </p:cNvPr>
          <p:cNvSpPr txBox="1"/>
          <p:nvPr/>
        </p:nvSpPr>
        <p:spPr>
          <a:xfrm>
            <a:off x="2288044" y="934852"/>
            <a:ext cx="1383957" cy="3693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Raw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7903B9-43E9-0A2E-9C4A-D2132AC4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2" y="5157982"/>
            <a:ext cx="9279086" cy="158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E47C0D-4152-E040-0BEC-A296E371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363" y="959892"/>
            <a:ext cx="5393510" cy="38801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BE37A0-5E81-4B02-286A-B3C80A239C89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2980023" y="1304184"/>
            <a:ext cx="1" cy="474286"/>
          </a:xfrm>
          <a:prstGeom prst="straightConnector1">
            <a:avLst/>
          </a:prstGeom>
          <a:ln w="28575">
            <a:solidFill>
              <a:srgbClr val="000B1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0047BC2-D62F-0C4D-10D1-ED00C6DC2EEE}"/>
              </a:ext>
            </a:extLst>
          </p:cNvPr>
          <p:cNvSpPr/>
          <p:nvPr/>
        </p:nvSpPr>
        <p:spPr>
          <a:xfrm>
            <a:off x="5912613" y="2830416"/>
            <a:ext cx="1013704" cy="252001"/>
          </a:xfrm>
          <a:prstGeom prst="rightArrow">
            <a:avLst/>
          </a:prstGeom>
          <a:solidFill>
            <a:srgbClr val="E7512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5B9324-8E7E-715E-DD82-7BB270754D9A}"/>
              </a:ext>
            </a:extLst>
          </p:cNvPr>
          <p:cNvCxnSpPr>
            <a:cxnSpLocks/>
          </p:cNvCxnSpPr>
          <p:nvPr/>
        </p:nvCxnSpPr>
        <p:spPr>
          <a:xfrm flipH="1">
            <a:off x="8342627" y="3696199"/>
            <a:ext cx="1936710" cy="1757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Dodecagon 41">
            <a:extLst>
              <a:ext uri="{FF2B5EF4-FFF2-40B4-BE49-F238E27FC236}">
                <a16:creationId xmlns:a16="http://schemas.microsoft.com/office/drawing/2014/main" id="{FFDFA314-C74B-4F74-2D14-E0149C608B8E}"/>
              </a:ext>
            </a:extLst>
          </p:cNvPr>
          <p:cNvSpPr/>
          <p:nvPr/>
        </p:nvSpPr>
        <p:spPr>
          <a:xfrm>
            <a:off x="2142420" y="778476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1</a:t>
            </a:r>
          </a:p>
        </p:txBody>
      </p:sp>
      <p:sp>
        <p:nvSpPr>
          <p:cNvPr id="43" name="Dodecagon 42">
            <a:extLst>
              <a:ext uri="{FF2B5EF4-FFF2-40B4-BE49-F238E27FC236}">
                <a16:creationId xmlns:a16="http://schemas.microsoft.com/office/drawing/2014/main" id="{E6E2315D-2158-3676-2348-073897E380D3}"/>
              </a:ext>
            </a:extLst>
          </p:cNvPr>
          <p:cNvSpPr/>
          <p:nvPr/>
        </p:nvSpPr>
        <p:spPr>
          <a:xfrm>
            <a:off x="5499540" y="1848431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2</a:t>
            </a:r>
          </a:p>
        </p:txBody>
      </p:sp>
      <p:sp>
        <p:nvSpPr>
          <p:cNvPr id="44" name="Dodecagon 43">
            <a:extLst>
              <a:ext uri="{FF2B5EF4-FFF2-40B4-BE49-F238E27FC236}">
                <a16:creationId xmlns:a16="http://schemas.microsoft.com/office/drawing/2014/main" id="{662262AC-A239-468C-20A2-08B9295AD7AD}"/>
              </a:ext>
            </a:extLst>
          </p:cNvPr>
          <p:cNvSpPr/>
          <p:nvPr/>
        </p:nvSpPr>
        <p:spPr>
          <a:xfrm>
            <a:off x="6565088" y="872556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3</a:t>
            </a:r>
          </a:p>
        </p:txBody>
      </p:sp>
      <p:sp>
        <p:nvSpPr>
          <p:cNvPr id="45" name="Dodecagon 44">
            <a:extLst>
              <a:ext uri="{FF2B5EF4-FFF2-40B4-BE49-F238E27FC236}">
                <a16:creationId xmlns:a16="http://schemas.microsoft.com/office/drawing/2014/main" id="{54E243BB-1F8A-F1C8-6410-27BDF61CFF9E}"/>
              </a:ext>
            </a:extLst>
          </p:cNvPr>
          <p:cNvSpPr/>
          <p:nvPr/>
        </p:nvSpPr>
        <p:spPr>
          <a:xfrm>
            <a:off x="0" y="5031982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9993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sz="3200" dirty="0"/>
              <a:t>Training Corpus for Domain-Specific NLP for NER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7D7B6-3270-DC8B-C3C1-80DF0140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66" y="1050324"/>
            <a:ext cx="8294868" cy="4757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22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16D1-CF2F-C00A-2625-20A6C48A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Framework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720EA-14BF-3030-53F8-1FF206AF1AD2}"/>
              </a:ext>
            </a:extLst>
          </p:cNvPr>
          <p:cNvGrpSpPr/>
          <p:nvPr/>
        </p:nvGrpSpPr>
        <p:grpSpPr>
          <a:xfrm>
            <a:off x="2182762" y="1547881"/>
            <a:ext cx="1929914" cy="1971894"/>
            <a:chOff x="-6521" y="3429000"/>
            <a:chExt cx="1929914" cy="1971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4B356-D11C-7D66-76E1-8C5C0621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406" y="3429000"/>
              <a:ext cx="1436955" cy="13255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8C46C-9237-E8AA-AE7B-1C281D363FD2}"/>
                </a:ext>
              </a:extLst>
            </p:cNvPr>
            <p:cNvSpPr txBox="1"/>
            <p:nvPr/>
          </p:nvSpPr>
          <p:spPr>
            <a:xfrm>
              <a:off x="-6521" y="4754563"/>
              <a:ext cx="1929914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FF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PMJAY Admission Process Flow PDFs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C4C09-61DD-27E5-372D-DC030C000B1E}"/>
              </a:ext>
            </a:extLst>
          </p:cNvPr>
          <p:cNvGrpSpPr/>
          <p:nvPr/>
        </p:nvGrpSpPr>
        <p:grpSpPr>
          <a:xfrm>
            <a:off x="4783653" y="1836124"/>
            <a:ext cx="2333614" cy="1642647"/>
            <a:chOff x="2054978" y="1018927"/>
            <a:chExt cx="2333614" cy="1642647"/>
          </a:xfrm>
        </p:grpSpPr>
        <p:pic>
          <p:nvPicPr>
            <p:cNvPr id="6146" name="Picture 2" descr="Apache Tika - Wikipedia">
              <a:extLst>
                <a:ext uri="{FF2B5EF4-FFF2-40B4-BE49-F238E27FC236}">
                  <a16:creationId xmlns:a16="http://schemas.microsoft.com/office/drawing/2014/main" id="{1C219A7D-F71C-46A3-E622-99DDD6758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890" y="1018927"/>
              <a:ext cx="2037791" cy="72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585DC-A905-1FC0-A9CF-48B2DFFA06B9}"/>
                </a:ext>
              </a:extLst>
            </p:cNvPr>
            <p:cNvSpPr txBox="1"/>
            <p:nvPr/>
          </p:nvSpPr>
          <p:spPr>
            <a:xfrm>
              <a:off x="2054978" y="2292242"/>
              <a:ext cx="23336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Extract text from PDF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0A885A-CFB3-D4E3-8548-1B65FF882FC4}"/>
              </a:ext>
            </a:extLst>
          </p:cNvPr>
          <p:cNvGrpSpPr/>
          <p:nvPr/>
        </p:nvGrpSpPr>
        <p:grpSpPr>
          <a:xfrm>
            <a:off x="7727403" y="1684858"/>
            <a:ext cx="1526627" cy="1763433"/>
            <a:chOff x="2715204" y="3223088"/>
            <a:chExt cx="1526627" cy="1763433"/>
          </a:xfrm>
        </p:grpSpPr>
        <p:pic>
          <p:nvPicPr>
            <p:cNvPr id="6148" name="Picture 4" descr="Regex Tutorial | Regular Expression - Javatpoint">
              <a:extLst>
                <a:ext uri="{FF2B5EF4-FFF2-40B4-BE49-F238E27FC236}">
                  <a16:creationId xmlns:a16="http://schemas.microsoft.com/office/drawing/2014/main" id="{B9728231-CB0D-501C-39E1-3C2FE4603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727" y="3223088"/>
              <a:ext cx="1333146" cy="133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2802A2-E8D5-4EE6-5293-1E26D0974C4D}"/>
                </a:ext>
              </a:extLst>
            </p:cNvPr>
            <p:cNvSpPr txBox="1"/>
            <p:nvPr/>
          </p:nvSpPr>
          <p:spPr>
            <a:xfrm>
              <a:off x="2715204" y="4617189"/>
              <a:ext cx="1526627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Data Cleaning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B24F54-73C3-C4C1-F630-18F8F1FE9C3C}"/>
              </a:ext>
            </a:extLst>
          </p:cNvPr>
          <p:cNvSpPr txBox="1"/>
          <p:nvPr/>
        </p:nvSpPr>
        <p:spPr>
          <a:xfrm>
            <a:off x="10040244" y="2345157"/>
            <a:ext cx="2011419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Training Corpus for Domain-Specific NLP for NER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B98D9-3317-9990-F085-26B4727C5C10}"/>
              </a:ext>
            </a:extLst>
          </p:cNvPr>
          <p:cNvGrpSpPr/>
          <p:nvPr/>
        </p:nvGrpSpPr>
        <p:grpSpPr>
          <a:xfrm>
            <a:off x="10360816" y="4183890"/>
            <a:ext cx="1370271" cy="1025133"/>
            <a:chOff x="9764061" y="5192727"/>
            <a:chExt cx="1370271" cy="1025133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F891D86C-D983-F0CD-8596-324475DC5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61" y="5192727"/>
              <a:ext cx="1370271" cy="48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A92CA-BDF8-AA49-8547-6571F9CB2F8C}"/>
                </a:ext>
              </a:extLst>
            </p:cNvPr>
            <p:cNvSpPr txBox="1"/>
            <p:nvPr/>
          </p:nvSpPr>
          <p:spPr>
            <a:xfrm>
              <a:off x="9821173" y="5571529"/>
              <a:ext cx="1256045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NLP Model Training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B3B1CC-F292-DBFF-B7CF-6F4E900B2AD4}"/>
              </a:ext>
            </a:extLst>
          </p:cNvPr>
          <p:cNvGrpSpPr/>
          <p:nvPr/>
        </p:nvGrpSpPr>
        <p:grpSpPr>
          <a:xfrm>
            <a:off x="8312436" y="5129882"/>
            <a:ext cx="2463542" cy="1652807"/>
            <a:chOff x="2321937" y="2238807"/>
            <a:chExt cx="2463542" cy="1652807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BABB84E1-E2ED-79F4-7A25-D0D819C8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67" y="2238807"/>
              <a:ext cx="1028727" cy="112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F4E13-7D6F-5E84-A253-73BEC12D9F61}"/>
                </a:ext>
              </a:extLst>
            </p:cNvPr>
            <p:cNvSpPr txBox="1"/>
            <p:nvPr/>
          </p:nvSpPr>
          <p:spPr>
            <a:xfrm>
              <a:off x="2321937" y="3245283"/>
              <a:ext cx="24635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Entity and Relations Extraction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0A22C-3C55-F2FD-266B-DA74BA8418C4}"/>
              </a:ext>
            </a:extLst>
          </p:cNvPr>
          <p:cNvGrpSpPr/>
          <p:nvPr/>
        </p:nvGrpSpPr>
        <p:grpSpPr>
          <a:xfrm>
            <a:off x="2652654" y="4957185"/>
            <a:ext cx="2463542" cy="1789840"/>
            <a:chOff x="8408086" y="4291582"/>
            <a:chExt cx="2463542" cy="1789840"/>
          </a:xfrm>
        </p:grpSpPr>
        <p:pic>
          <p:nvPicPr>
            <p:cNvPr id="6156" name="Picture 12" descr="Cypher and Gremlin Interoperation - ppt download">
              <a:extLst>
                <a:ext uri="{FF2B5EF4-FFF2-40B4-BE49-F238E27FC236}">
                  <a16:creationId xmlns:a16="http://schemas.microsoft.com/office/drawing/2014/main" id="{204AD07E-00F9-E584-BAE6-3C3E1AE8A8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" t="8078" r="68642" b="77836"/>
            <a:stretch/>
          </p:blipFill>
          <p:spPr bwMode="auto">
            <a:xfrm>
              <a:off x="8408086" y="4291582"/>
              <a:ext cx="2463542" cy="6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Neo4j - Wikipedia">
              <a:extLst>
                <a:ext uri="{FF2B5EF4-FFF2-40B4-BE49-F238E27FC236}">
                  <a16:creationId xmlns:a16="http://schemas.microsoft.com/office/drawing/2014/main" id="{AA5FB838-9033-5CA0-39B4-99F60CA7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450" y="4882305"/>
              <a:ext cx="2178835" cy="817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2EAE41-AEA1-A5DE-F34A-F1E31ABBA1A3}"/>
                </a:ext>
              </a:extLst>
            </p:cNvPr>
            <p:cNvSpPr txBox="1"/>
            <p:nvPr/>
          </p:nvSpPr>
          <p:spPr>
            <a:xfrm>
              <a:off x="8610600" y="5712090"/>
              <a:ext cx="1899745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IN" dirty="0"/>
                <a:t>Knowledge Graph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39A00A-D922-3AA4-61E5-C4B031BBB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" y="1314687"/>
            <a:ext cx="1897029" cy="187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464CD-7321-22E4-889F-F03F449F0B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7346" r="25940"/>
          <a:stretch/>
        </p:blipFill>
        <p:spPr>
          <a:xfrm>
            <a:off x="13642" y="5370840"/>
            <a:ext cx="2283761" cy="148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237AF3-B8C5-C75D-24D2-A22961252314}"/>
              </a:ext>
            </a:extLst>
          </p:cNvPr>
          <p:cNvSpPr/>
          <p:nvPr/>
        </p:nvSpPr>
        <p:spPr>
          <a:xfrm>
            <a:off x="4112676" y="2241584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C2EFC8-BE73-C954-5749-15A2C78A3ED8}"/>
              </a:ext>
            </a:extLst>
          </p:cNvPr>
          <p:cNvSpPr/>
          <p:nvPr/>
        </p:nvSpPr>
        <p:spPr>
          <a:xfrm>
            <a:off x="7145314" y="2250411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928034-AC1B-4A4A-7090-C9D40E451AE9}"/>
              </a:ext>
            </a:extLst>
          </p:cNvPr>
          <p:cNvSpPr/>
          <p:nvPr/>
        </p:nvSpPr>
        <p:spPr>
          <a:xfrm>
            <a:off x="9259352" y="2225728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0742D8E-1B2F-6304-5910-772DF1DEFE13}"/>
              </a:ext>
            </a:extLst>
          </p:cNvPr>
          <p:cNvSpPr/>
          <p:nvPr/>
        </p:nvSpPr>
        <p:spPr>
          <a:xfrm rot="5400000">
            <a:off x="10713349" y="3560320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EB3FA9C-7237-1222-E962-A0DFCCAABA0D}"/>
              </a:ext>
            </a:extLst>
          </p:cNvPr>
          <p:cNvSpPr/>
          <p:nvPr/>
        </p:nvSpPr>
        <p:spPr>
          <a:xfrm rot="10800000">
            <a:off x="8063800" y="5903675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ABCAFBDD-D789-D002-DD4B-0AE0E3987132}"/>
              </a:ext>
            </a:extLst>
          </p:cNvPr>
          <p:cNvGrpSpPr/>
          <p:nvPr/>
        </p:nvGrpSpPr>
        <p:grpSpPr>
          <a:xfrm>
            <a:off x="949422" y="3614548"/>
            <a:ext cx="9151736" cy="1184738"/>
            <a:chOff x="949422" y="3576448"/>
            <a:chExt cx="9151736" cy="1184738"/>
          </a:xfrm>
        </p:grpSpPr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913318CF-D130-BE6C-6D04-7311A7CE6C3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22" y="3626074"/>
              <a:ext cx="9151736" cy="77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5" name="Straight Connector 6154">
              <a:extLst>
                <a:ext uri="{FF2B5EF4-FFF2-40B4-BE49-F238E27FC236}">
                  <a16:creationId xmlns:a16="http://schemas.microsoft.com/office/drawing/2014/main" id="{AF9F7E07-49B1-7EBE-ACA5-3C35CA2E0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22" y="4746434"/>
              <a:ext cx="9151736" cy="147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B00EE32C-F7CB-F032-5A64-2C32D070D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1158" y="3576448"/>
              <a:ext cx="0" cy="11545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572AC49-3618-680E-D1EA-D1448B7E8AFE}"/>
              </a:ext>
            </a:extLst>
          </p:cNvPr>
          <p:cNvSpPr/>
          <p:nvPr/>
        </p:nvSpPr>
        <p:spPr>
          <a:xfrm rot="10800000">
            <a:off x="5124061" y="5837337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822B5320-3F37-83DD-AE5A-06C33ABB6F88}"/>
              </a:ext>
            </a:extLst>
          </p:cNvPr>
          <p:cNvSpPr/>
          <p:nvPr/>
        </p:nvSpPr>
        <p:spPr>
          <a:xfrm rot="10800000">
            <a:off x="10191750" y="5404432"/>
            <a:ext cx="854202" cy="578271"/>
          </a:xfrm>
          <a:prstGeom prst="bentArrow">
            <a:avLst>
              <a:gd name="adj1" fmla="val 17753"/>
              <a:gd name="adj2" fmla="val 19235"/>
              <a:gd name="adj3" fmla="val 25000"/>
              <a:gd name="adj4" fmla="val 20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91BA4ECA-9727-C508-8B17-96399816AF2B}"/>
              </a:ext>
            </a:extLst>
          </p:cNvPr>
          <p:cNvSpPr txBox="1"/>
          <p:nvPr/>
        </p:nvSpPr>
        <p:spPr>
          <a:xfrm>
            <a:off x="606522" y="3245216"/>
            <a:ext cx="6858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86FDCD75-1115-5F50-5BE6-C70EB5B08699}"/>
              </a:ext>
            </a:extLst>
          </p:cNvPr>
          <p:cNvSpPr txBox="1"/>
          <p:nvPr/>
        </p:nvSpPr>
        <p:spPr>
          <a:xfrm>
            <a:off x="606521" y="4911019"/>
            <a:ext cx="86210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E12CDD0C-4128-454E-167C-D6444F47B5E1}"/>
              </a:ext>
            </a:extLst>
          </p:cNvPr>
          <p:cNvSpPr/>
          <p:nvPr/>
        </p:nvSpPr>
        <p:spPr>
          <a:xfrm>
            <a:off x="863699" y="3548340"/>
            <a:ext cx="238857" cy="228942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164" name="Oval 6163">
            <a:extLst>
              <a:ext uri="{FF2B5EF4-FFF2-40B4-BE49-F238E27FC236}">
                <a16:creationId xmlns:a16="http://schemas.microsoft.com/office/drawing/2014/main" id="{79468AB0-B015-29DA-B539-F7830FDD0A94}"/>
              </a:ext>
            </a:extLst>
          </p:cNvPr>
          <p:cNvSpPr/>
          <p:nvPr/>
        </p:nvSpPr>
        <p:spPr>
          <a:xfrm>
            <a:off x="3028290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  <p:sp>
        <p:nvSpPr>
          <p:cNvPr id="6167" name="Oval 6166">
            <a:extLst>
              <a:ext uri="{FF2B5EF4-FFF2-40B4-BE49-F238E27FC236}">
                <a16:creationId xmlns:a16="http://schemas.microsoft.com/office/drawing/2014/main" id="{C3A0667E-C64A-9487-B845-8F6304DE699E}"/>
              </a:ext>
            </a:extLst>
          </p:cNvPr>
          <p:cNvSpPr/>
          <p:nvPr/>
        </p:nvSpPr>
        <p:spPr>
          <a:xfrm>
            <a:off x="5765296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6168" name="Oval 6167">
            <a:extLst>
              <a:ext uri="{FF2B5EF4-FFF2-40B4-BE49-F238E27FC236}">
                <a16:creationId xmlns:a16="http://schemas.microsoft.com/office/drawing/2014/main" id="{77B6A485-A41C-E866-DC41-FFBCEB6CD8F6}"/>
              </a:ext>
            </a:extLst>
          </p:cNvPr>
          <p:cNvSpPr/>
          <p:nvPr/>
        </p:nvSpPr>
        <p:spPr>
          <a:xfrm>
            <a:off x="8335627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6169" name="Oval 6168">
            <a:extLst>
              <a:ext uri="{FF2B5EF4-FFF2-40B4-BE49-F238E27FC236}">
                <a16:creationId xmlns:a16="http://schemas.microsoft.com/office/drawing/2014/main" id="{B7F967BA-6EA6-1FDA-F007-618805F1EDA3}"/>
              </a:ext>
            </a:extLst>
          </p:cNvPr>
          <p:cNvSpPr/>
          <p:nvPr/>
        </p:nvSpPr>
        <p:spPr>
          <a:xfrm>
            <a:off x="9967294" y="355757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  <p:sp>
        <p:nvSpPr>
          <p:cNvPr id="6170" name="Oval 6169">
            <a:extLst>
              <a:ext uri="{FF2B5EF4-FFF2-40B4-BE49-F238E27FC236}">
                <a16:creationId xmlns:a16="http://schemas.microsoft.com/office/drawing/2014/main" id="{617BEE7B-EBD2-A9EA-ABA4-DB875D0DCAA3}"/>
              </a:ext>
            </a:extLst>
          </p:cNvPr>
          <p:cNvSpPr/>
          <p:nvPr/>
        </p:nvSpPr>
        <p:spPr>
          <a:xfrm>
            <a:off x="9967293" y="466957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5</a:t>
            </a:r>
          </a:p>
        </p:txBody>
      </p:sp>
      <p:sp>
        <p:nvSpPr>
          <p:cNvPr id="6171" name="Oval 6170">
            <a:extLst>
              <a:ext uri="{FF2B5EF4-FFF2-40B4-BE49-F238E27FC236}">
                <a16:creationId xmlns:a16="http://schemas.microsoft.com/office/drawing/2014/main" id="{D290A87A-A661-2A4E-B679-CE06D3C2E647}"/>
              </a:ext>
            </a:extLst>
          </p:cNvPr>
          <p:cNvSpPr/>
          <p:nvPr/>
        </p:nvSpPr>
        <p:spPr>
          <a:xfrm>
            <a:off x="8894176" y="4678360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6</a:t>
            </a:r>
          </a:p>
        </p:txBody>
      </p:sp>
      <p:sp>
        <p:nvSpPr>
          <p:cNvPr id="6173" name="Oval 6172">
            <a:extLst>
              <a:ext uri="{FF2B5EF4-FFF2-40B4-BE49-F238E27FC236}">
                <a16:creationId xmlns:a16="http://schemas.microsoft.com/office/drawing/2014/main" id="{382B045B-D781-16B8-9A4A-CDB918E6F802}"/>
              </a:ext>
            </a:extLst>
          </p:cNvPr>
          <p:cNvSpPr/>
          <p:nvPr/>
        </p:nvSpPr>
        <p:spPr>
          <a:xfrm>
            <a:off x="6798263" y="465285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7</a:t>
            </a:r>
          </a:p>
        </p:txBody>
      </p:sp>
      <p:sp>
        <p:nvSpPr>
          <p:cNvPr id="6174" name="Oval 6173">
            <a:extLst>
              <a:ext uri="{FF2B5EF4-FFF2-40B4-BE49-F238E27FC236}">
                <a16:creationId xmlns:a16="http://schemas.microsoft.com/office/drawing/2014/main" id="{CBF24987-0DDD-59D9-4FD8-92E143ECD8F2}"/>
              </a:ext>
            </a:extLst>
          </p:cNvPr>
          <p:cNvSpPr/>
          <p:nvPr/>
        </p:nvSpPr>
        <p:spPr>
          <a:xfrm>
            <a:off x="3764996" y="467006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8</a:t>
            </a:r>
          </a:p>
        </p:txBody>
      </p:sp>
      <p:sp>
        <p:nvSpPr>
          <p:cNvPr id="6175" name="Oval 6174">
            <a:extLst>
              <a:ext uri="{FF2B5EF4-FFF2-40B4-BE49-F238E27FC236}">
                <a16:creationId xmlns:a16="http://schemas.microsoft.com/office/drawing/2014/main" id="{39AC4798-7E71-2EC9-4DA2-B0744A848910}"/>
              </a:ext>
            </a:extLst>
          </p:cNvPr>
          <p:cNvSpPr/>
          <p:nvPr/>
        </p:nvSpPr>
        <p:spPr>
          <a:xfrm>
            <a:off x="837466" y="4670063"/>
            <a:ext cx="238857" cy="228942"/>
          </a:xfrm>
          <a:prstGeom prst="ellipse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00" dirty="0"/>
          </a:p>
        </p:txBody>
      </p:sp>
      <p:pic>
        <p:nvPicPr>
          <p:cNvPr id="6196" name="Picture 6195">
            <a:extLst>
              <a:ext uri="{FF2B5EF4-FFF2-40B4-BE49-F238E27FC236}">
                <a16:creationId xmlns:a16="http://schemas.microsoft.com/office/drawing/2014/main" id="{96D2835E-D13B-0062-0E4D-A26DC69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753" y="5122903"/>
            <a:ext cx="2141472" cy="764284"/>
          </a:xfrm>
          <a:prstGeom prst="rect">
            <a:avLst/>
          </a:prstGeom>
        </p:spPr>
      </p:pic>
      <p:sp>
        <p:nvSpPr>
          <p:cNvPr id="6197" name="TextBox 6196">
            <a:extLst>
              <a:ext uri="{FF2B5EF4-FFF2-40B4-BE49-F238E27FC236}">
                <a16:creationId xmlns:a16="http://schemas.microsoft.com/office/drawing/2014/main" id="{C101BD80-BAA3-861F-E2D4-7E1194C2D539}"/>
              </a:ext>
            </a:extLst>
          </p:cNvPr>
          <p:cNvSpPr txBox="1"/>
          <p:nvPr/>
        </p:nvSpPr>
        <p:spPr>
          <a:xfrm>
            <a:off x="5818018" y="5919054"/>
            <a:ext cx="2141472" cy="92333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Formation of Triads for Knowledge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6E461E-AE4E-74A7-B140-E56A6FCA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8" y="3943037"/>
            <a:ext cx="2266819" cy="6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8" name="TextBox 6197">
            <a:extLst>
              <a:ext uri="{FF2B5EF4-FFF2-40B4-BE49-F238E27FC236}">
                <a16:creationId xmlns:a16="http://schemas.microsoft.com/office/drawing/2014/main" id="{A419F498-589F-C873-C09B-D3CC89DCC0C6}"/>
              </a:ext>
            </a:extLst>
          </p:cNvPr>
          <p:cNvSpPr txBox="1"/>
          <p:nvPr/>
        </p:nvSpPr>
        <p:spPr>
          <a:xfrm>
            <a:off x="11528385" y="6488668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8/13</a:t>
            </a:r>
          </a:p>
        </p:txBody>
      </p:sp>
      <p:sp>
        <p:nvSpPr>
          <p:cNvPr id="6202" name="TextBox 6201">
            <a:extLst>
              <a:ext uri="{FF2B5EF4-FFF2-40B4-BE49-F238E27FC236}">
                <a16:creationId xmlns:a16="http://schemas.microsoft.com/office/drawing/2014/main" id="{2CDA7E41-B50A-5CD4-2519-6DF1BE9356BA}"/>
              </a:ext>
            </a:extLst>
          </p:cNvPr>
          <p:cNvSpPr txBox="1"/>
          <p:nvPr/>
        </p:nvSpPr>
        <p:spPr>
          <a:xfrm>
            <a:off x="10101158" y="1698374"/>
            <a:ext cx="184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SpaCy NER</a:t>
            </a:r>
          </a:p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Annotation Tool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CC3A1F-B8B2-07B5-339D-4597B9E56384}"/>
              </a:ext>
            </a:extLst>
          </p:cNvPr>
          <p:cNvSpPr/>
          <p:nvPr/>
        </p:nvSpPr>
        <p:spPr>
          <a:xfrm>
            <a:off x="9623886" y="3419775"/>
            <a:ext cx="2602910" cy="24170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408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dirty="0"/>
              <a:t>Training </a:t>
            </a:r>
            <a:r>
              <a:rPr lang="en-IN" dirty="0" err="1"/>
              <a:t>spaCy</a:t>
            </a:r>
            <a:r>
              <a:rPr lang="en-IN" dirty="0"/>
              <a:t> NER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CCB9AC-E2AA-FB91-AAF9-ADCC3794EBF2}"/>
              </a:ext>
            </a:extLst>
          </p:cNvPr>
          <p:cNvGrpSpPr/>
          <p:nvPr/>
        </p:nvGrpSpPr>
        <p:grpSpPr>
          <a:xfrm>
            <a:off x="10719164" y="896102"/>
            <a:ext cx="1370271" cy="1025133"/>
            <a:chOff x="9764061" y="5192727"/>
            <a:chExt cx="1370271" cy="102513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BD255E60-7D33-222D-503E-62F239ACA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61" y="5192727"/>
              <a:ext cx="1370271" cy="48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CC459A-196E-9093-BBB4-9FC82F406C42}"/>
                </a:ext>
              </a:extLst>
            </p:cNvPr>
            <p:cNvSpPr txBox="1"/>
            <p:nvPr/>
          </p:nvSpPr>
          <p:spPr>
            <a:xfrm>
              <a:off x="9821173" y="5571529"/>
              <a:ext cx="1256045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NLP Model Training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560A8C1-BA5A-E529-D95B-7EDCC306D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8" y="876129"/>
            <a:ext cx="6085354" cy="11551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9240D4-BC79-A7C2-14A0-91145E7D7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09" y="3315586"/>
            <a:ext cx="5575636" cy="33530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DAC31B-FBC2-B5F8-01D7-3E76FDA0E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561" y="2034526"/>
            <a:ext cx="5610759" cy="45016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6EEC9B-6CFD-C926-E629-AFB0752F7AC0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2910427" y="2031249"/>
            <a:ext cx="217038" cy="1284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C26B58-3B04-2E57-9541-D6D6D73B802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770440" y="4285354"/>
            <a:ext cx="651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Dodecagon 29">
            <a:extLst>
              <a:ext uri="{FF2B5EF4-FFF2-40B4-BE49-F238E27FC236}">
                <a16:creationId xmlns:a16="http://schemas.microsoft.com/office/drawing/2014/main" id="{047C19FF-146A-5230-4DE8-0C400CFC2FDD}"/>
              </a:ext>
            </a:extLst>
          </p:cNvPr>
          <p:cNvSpPr/>
          <p:nvPr/>
        </p:nvSpPr>
        <p:spPr>
          <a:xfrm>
            <a:off x="3646653" y="1878147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649433-95FB-54BF-240E-5B604A7C2579}"/>
              </a:ext>
            </a:extLst>
          </p:cNvPr>
          <p:cNvSpPr txBox="1"/>
          <p:nvPr/>
        </p:nvSpPr>
        <p:spPr>
          <a:xfrm>
            <a:off x="3317718" y="3130920"/>
            <a:ext cx="238052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Getting Base Models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D6A619-84F6-2148-DC36-BDD8D92F78A7}"/>
              </a:ext>
            </a:extLst>
          </p:cNvPr>
          <p:cNvSpPr txBox="1"/>
          <p:nvPr/>
        </p:nvSpPr>
        <p:spPr>
          <a:xfrm>
            <a:off x="3784228" y="1656978"/>
            <a:ext cx="238052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Train - Test Split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84DF75-490A-44DB-F0AD-69A03D079C10}"/>
              </a:ext>
            </a:extLst>
          </p:cNvPr>
          <p:cNvSpPr txBox="1"/>
          <p:nvPr/>
        </p:nvSpPr>
        <p:spPr>
          <a:xfrm>
            <a:off x="8419348" y="1735887"/>
            <a:ext cx="23805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NER Training</a:t>
            </a:r>
          </a:p>
        </p:txBody>
      </p:sp>
      <p:sp>
        <p:nvSpPr>
          <p:cNvPr id="31" name="Dodecagon 30">
            <a:extLst>
              <a:ext uri="{FF2B5EF4-FFF2-40B4-BE49-F238E27FC236}">
                <a16:creationId xmlns:a16="http://schemas.microsoft.com/office/drawing/2014/main" id="{2D850082-E278-C22C-22FB-4FB4E70A93EB}"/>
              </a:ext>
            </a:extLst>
          </p:cNvPr>
          <p:cNvSpPr/>
          <p:nvPr/>
        </p:nvSpPr>
        <p:spPr>
          <a:xfrm>
            <a:off x="3184759" y="3189586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2</a:t>
            </a:r>
          </a:p>
        </p:txBody>
      </p:sp>
      <p:sp>
        <p:nvSpPr>
          <p:cNvPr id="32" name="Dodecagon 31">
            <a:extLst>
              <a:ext uri="{FF2B5EF4-FFF2-40B4-BE49-F238E27FC236}">
                <a16:creationId xmlns:a16="http://schemas.microsoft.com/office/drawing/2014/main" id="{7EB27F79-2234-2F11-7006-87515D45CCFF}"/>
              </a:ext>
            </a:extLst>
          </p:cNvPr>
          <p:cNvSpPr/>
          <p:nvPr/>
        </p:nvSpPr>
        <p:spPr>
          <a:xfrm>
            <a:off x="8287961" y="1589644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4502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dirty="0"/>
              <a:t>Model Performance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999BF-B4B4-8F91-3B76-273C8336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059" y="1215423"/>
            <a:ext cx="11209881" cy="184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71CC06-4C8D-E483-9B95-C47EFDC0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59" y="3064475"/>
            <a:ext cx="11083625" cy="3505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C42F8-614B-096B-F9B9-5B60C4E09229}"/>
              </a:ext>
            </a:extLst>
          </p:cNvPr>
          <p:cNvSpPr txBox="1"/>
          <p:nvPr/>
        </p:nvSpPr>
        <p:spPr>
          <a:xfrm>
            <a:off x="8200130" y="3059668"/>
            <a:ext cx="33798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NLP Model 2 – [Pre-trained Base]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29C37-A982-222B-A0C2-A12F31A3CB0F}"/>
              </a:ext>
            </a:extLst>
          </p:cNvPr>
          <p:cNvSpPr txBox="1"/>
          <p:nvPr/>
        </p:nvSpPr>
        <p:spPr>
          <a:xfrm>
            <a:off x="3047999" y="1028354"/>
            <a:ext cx="609600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Sitka Heading Semibold" pitchFamily="2" charset="0"/>
              </a:rPr>
              <a:t>F1 Score = 2 * (precision * recall) / (precision + recall)</a:t>
            </a:r>
            <a:endParaRPr lang="en-IN" dirty="0">
              <a:latin typeface="Sitka Heading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2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16D1-CF2F-C00A-2625-20A6C48A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Framework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720EA-14BF-3030-53F8-1FF206AF1AD2}"/>
              </a:ext>
            </a:extLst>
          </p:cNvPr>
          <p:cNvGrpSpPr/>
          <p:nvPr/>
        </p:nvGrpSpPr>
        <p:grpSpPr>
          <a:xfrm>
            <a:off x="2182762" y="1547881"/>
            <a:ext cx="1929914" cy="1971894"/>
            <a:chOff x="-6521" y="3429000"/>
            <a:chExt cx="1929914" cy="1971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4B356-D11C-7D66-76E1-8C5C0621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406" y="3429000"/>
              <a:ext cx="1436955" cy="13255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8C46C-9237-E8AA-AE7B-1C281D363FD2}"/>
                </a:ext>
              </a:extLst>
            </p:cNvPr>
            <p:cNvSpPr txBox="1"/>
            <p:nvPr/>
          </p:nvSpPr>
          <p:spPr>
            <a:xfrm>
              <a:off x="-6521" y="4754563"/>
              <a:ext cx="1929914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FF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PMJAY Admission Process Flow PDFs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C4C09-61DD-27E5-372D-DC030C000B1E}"/>
              </a:ext>
            </a:extLst>
          </p:cNvPr>
          <p:cNvGrpSpPr/>
          <p:nvPr/>
        </p:nvGrpSpPr>
        <p:grpSpPr>
          <a:xfrm>
            <a:off x="4783653" y="1836124"/>
            <a:ext cx="2333614" cy="1642647"/>
            <a:chOff x="2054978" y="1018927"/>
            <a:chExt cx="2333614" cy="1642647"/>
          </a:xfrm>
        </p:grpSpPr>
        <p:pic>
          <p:nvPicPr>
            <p:cNvPr id="6146" name="Picture 2" descr="Apache Tika - Wikipedia">
              <a:extLst>
                <a:ext uri="{FF2B5EF4-FFF2-40B4-BE49-F238E27FC236}">
                  <a16:creationId xmlns:a16="http://schemas.microsoft.com/office/drawing/2014/main" id="{1C219A7D-F71C-46A3-E622-99DDD6758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890" y="1018927"/>
              <a:ext cx="2037791" cy="72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585DC-A905-1FC0-A9CF-48B2DFFA06B9}"/>
                </a:ext>
              </a:extLst>
            </p:cNvPr>
            <p:cNvSpPr txBox="1"/>
            <p:nvPr/>
          </p:nvSpPr>
          <p:spPr>
            <a:xfrm>
              <a:off x="2054978" y="2292242"/>
              <a:ext cx="23336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Extract text from PDF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0A885A-CFB3-D4E3-8548-1B65FF882FC4}"/>
              </a:ext>
            </a:extLst>
          </p:cNvPr>
          <p:cNvGrpSpPr/>
          <p:nvPr/>
        </p:nvGrpSpPr>
        <p:grpSpPr>
          <a:xfrm>
            <a:off x="7727403" y="1684858"/>
            <a:ext cx="1526627" cy="1763433"/>
            <a:chOff x="2715204" y="3223088"/>
            <a:chExt cx="1526627" cy="1763433"/>
          </a:xfrm>
        </p:grpSpPr>
        <p:pic>
          <p:nvPicPr>
            <p:cNvPr id="6148" name="Picture 4" descr="Regex Tutorial | Regular Expression - Javatpoint">
              <a:extLst>
                <a:ext uri="{FF2B5EF4-FFF2-40B4-BE49-F238E27FC236}">
                  <a16:creationId xmlns:a16="http://schemas.microsoft.com/office/drawing/2014/main" id="{B9728231-CB0D-501C-39E1-3C2FE4603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727" y="3223088"/>
              <a:ext cx="1333146" cy="133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2802A2-E8D5-4EE6-5293-1E26D0974C4D}"/>
                </a:ext>
              </a:extLst>
            </p:cNvPr>
            <p:cNvSpPr txBox="1"/>
            <p:nvPr/>
          </p:nvSpPr>
          <p:spPr>
            <a:xfrm>
              <a:off x="2715204" y="4617189"/>
              <a:ext cx="1526627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Data Cleaning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B24F54-73C3-C4C1-F630-18F8F1FE9C3C}"/>
              </a:ext>
            </a:extLst>
          </p:cNvPr>
          <p:cNvSpPr txBox="1"/>
          <p:nvPr/>
        </p:nvSpPr>
        <p:spPr>
          <a:xfrm>
            <a:off x="10040244" y="2345157"/>
            <a:ext cx="2011419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Training Corpus for Domain-Specific NLP for NER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B98D9-3317-9990-F085-26B4727C5C10}"/>
              </a:ext>
            </a:extLst>
          </p:cNvPr>
          <p:cNvGrpSpPr/>
          <p:nvPr/>
        </p:nvGrpSpPr>
        <p:grpSpPr>
          <a:xfrm>
            <a:off x="10360816" y="4183890"/>
            <a:ext cx="1370271" cy="1025133"/>
            <a:chOff x="9764061" y="5192727"/>
            <a:chExt cx="1370271" cy="1025133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F891D86C-D983-F0CD-8596-324475DC5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61" y="5192727"/>
              <a:ext cx="1370271" cy="48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A92CA-BDF8-AA49-8547-6571F9CB2F8C}"/>
                </a:ext>
              </a:extLst>
            </p:cNvPr>
            <p:cNvSpPr txBox="1"/>
            <p:nvPr/>
          </p:nvSpPr>
          <p:spPr>
            <a:xfrm>
              <a:off x="9821173" y="5571529"/>
              <a:ext cx="1256045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NLP Model Training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B3B1CC-F292-DBFF-B7CF-6F4E900B2AD4}"/>
              </a:ext>
            </a:extLst>
          </p:cNvPr>
          <p:cNvGrpSpPr/>
          <p:nvPr/>
        </p:nvGrpSpPr>
        <p:grpSpPr>
          <a:xfrm>
            <a:off x="8312436" y="5129882"/>
            <a:ext cx="2463542" cy="1652807"/>
            <a:chOff x="2321937" y="2238807"/>
            <a:chExt cx="2463542" cy="1652807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BABB84E1-E2ED-79F4-7A25-D0D819C8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67" y="2238807"/>
              <a:ext cx="1028727" cy="112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F4E13-7D6F-5E84-A253-73BEC12D9F61}"/>
                </a:ext>
              </a:extLst>
            </p:cNvPr>
            <p:cNvSpPr txBox="1"/>
            <p:nvPr/>
          </p:nvSpPr>
          <p:spPr>
            <a:xfrm>
              <a:off x="2321937" y="3245283"/>
              <a:ext cx="24635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Entity and Relations Extraction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0A22C-3C55-F2FD-266B-DA74BA8418C4}"/>
              </a:ext>
            </a:extLst>
          </p:cNvPr>
          <p:cNvGrpSpPr/>
          <p:nvPr/>
        </p:nvGrpSpPr>
        <p:grpSpPr>
          <a:xfrm>
            <a:off x="2652654" y="4957185"/>
            <a:ext cx="2463542" cy="1789840"/>
            <a:chOff x="8408086" y="4291582"/>
            <a:chExt cx="2463542" cy="1789840"/>
          </a:xfrm>
        </p:grpSpPr>
        <p:pic>
          <p:nvPicPr>
            <p:cNvPr id="6156" name="Picture 12" descr="Cypher and Gremlin Interoperation - ppt download">
              <a:extLst>
                <a:ext uri="{FF2B5EF4-FFF2-40B4-BE49-F238E27FC236}">
                  <a16:creationId xmlns:a16="http://schemas.microsoft.com/office/drawing/2014/main" id="{204AD07E-00F9-E584-BAE6-3C3E1AE8A8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" t="8078" r="68642" b="77836"/>
            <a:stretch/>
          </p:blipFill>
          <p:spPr bwMode="auto">
            <a:xfrm>
              <a:off x="8408086" y="4291582"/>
              <a:ext cx="2463542" cy="6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Neo4j - Wikipedia">
              <a:extLst>
                <a:ext uri="{FF2B5EF4-FFF2-40B4-BE49-F238E27FC236}">
                  <a16:creationId xmlns:a16="http://schemas.microsoft.com/office/drawing/2014/main" id="{AA5FB838-9033-5CA0-39B4-99F60CA7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450" y="4882305"/>
              <a:ext cx="2178835" cy="817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2EAE41-AEA1-A5DE-F34A-F1E31ABBA1A3}"/>
                </a:ext>
              </a:extLst>
            </p:cNvPr>
            <p:cNvSpPr txBox="1"/>
            <p:nvPr/>
          </p:nvSpPr>
          <p:spPr>
            <a:xfrm>
              <a:off x="8610600" y="5712090"/>
              <a:ext cx="1899745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IN" dirty="0"/>
                <a:t>Knowledge Graph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39A00A-D922-3AA4-61E5-C4B031BBB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" y="1314687"/>
            <a:ext cx="1897029" cy="187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464CD-7321-22E4-889F-F03F449F0B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7346" r="25940"/>
          <a:stretch/>
        </p:blipFill>
        <p:spPr>
          <a:xfrm>
            <a:off x="13642" y="5370840"/>
            <a:ext cx="2283761" cy="148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237AF3-B8C5-C75D-24D2-A22961252314}"/>
              </a:ext>
            </a:extLst>
          </p:cNvPr>
          <p:cNvSpPr/>
          <p:nvPr/>
        </p:nvSpPr>
        <p:spPr>
          <a:xfrm>
            <a:off x="4112676" y="2241584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C2EFC8-BE73-C954-5749-15A2C78A3ED8}"/>
              </a:ext>
            </a:extLst>
          </p:cNvPr>
          <p:cNvSpPr/>
          <p:nvPr/>
        </p:nvSpPr>
        <p:spPr>
          <a:xfrm>
            <a:off x="7145314" y="2250411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928034-AC1B-4A4A-7090-C9D40E451AE9}"/>
              </a:ext>
            </a:extLst>
          </p:cNvPr>
          <p:cNvSpPr/>
          <p:nvPr/>
        </p:nvSpPr>
        <p:spPr>
          <a:xfrm>
            <a:off x="9259352" y="2225728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0742D8E-1B2F-6304-5910-772DF1DEFE13}"/>
              </a:ext>
            </a:extLst>
          </p:cNvPr>
          <p:cNvSpPr/>
          <p:nvPr/>
        </p:nvSpPr>
        <p:spPr>
          <a:xfrm rot="5400000">
            <a:off x="10713349" y="3560320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EB3FA9C-7237-1222-E962-A0DFCCAABA0D}"/>
              </a:ext>
            </a:extLst>
          </p:cNvPr>
          <p:cNvSpPr/>
          <p:nvPr/>
        </p:nvSpPr>
        <p:spPr>
          <a:xfrm rot="10800000">
            <a:off x="8063800" y="5903675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ABCAFBDD-D789-D002-DD4B-0AE0E3987132}"/>
              </a:ext>
            </a:extLst>
          </p:cNvPr>
          <p:cNvGrpSpPr/>
          <p:nvPr/>
        </p:nvGrpSpPr>
        <p:grpSpPr>
          <a:xfrm>
            <a:off x="949422" y="3614548"/>
            <a:ext cx="9151736" cy="1184738"/>
            <a:chOff x="949422" y="3576448"/>
            <a:chExt cx="9151736" cy="1184738"/>
          </a:xfrm>
        </p:grpSpPr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913318CF-D130-BE6C-6D04-7311A7CE6C3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22" y="3626074"/>
              <a:ext cx="9151736" cy="77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5" name="Straight Connector 6154">
              <a:extLst>
                <a:ext uri="{FF2B5EF4-FFF2-40B4-BE49-F238E27FC236}">
                  <a16:creationId xmlns:a16="http://schemas.microsoft.com/office/drawing/2014/main" id="{AF9F7E07-49B1-7EBE-ACA5-3C35CA2E0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22" y="4746434"/>
              <a:ext cx="9151736" cy="147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B00EE32C-F7CB-F032-5A64-2C32D070D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1158" y="3576448"/>
              <a:ext cx="0" cy="11545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572AC49-3618-680E-D1EA-D1448B7E8AFE}"/>
              </a:ext>
            </a:extLst>
          </p:cNvPr>
          <p:cNvSpPr/>
          <p:nvPr/>
        </p:nvSpPr>
        <p:spPr>
          <a:xfrm rot="10800000">
            <a:off x="5124061" y="5837337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822B5320-3F37-83DD-AE5A-06C33ABB6F88}"/>
              </a:ext>
            </a:extLst>
          </p:cNvPr>
          <p:cNvSpPr/>
          <p:nvPr/>
        </p:nvSpPr>
        <p:spPr>
          <a:xfrm rot="10800000">
            <a:off x="10191750" y="5404432"/>
            <a:ext cx="854202" cy="578271"/>
          </a:xfrm>
          <a:prstGeom prst="bentArrow">
            <a:avLst>
              <a:gd name="adj1" fmla="val 17753"/>
              <a:gd name="adj2" fmla="val 19235"/>
              <a:gd name="adj3" fmla="val 25000"/>
              <a:gd name="adj4" fmla="val 20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91BA4ECA-9727-C508-8B17-96399816AF2B}"/>
              </a:ext>
            </a:extLst>
          </p:cNvPr>
          <p:cNvSpPr txBox="1"/>
          <p:nvPr/>
        </p:nvSpPr>
        <p:spPr>
          <a:xfrm>
            <a:off x="606522" y="3245216"/>
            <a:ext cx="6858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86FDCD75-1115-5F50-5BE6-C70EB5B08699}"/>
              </a:ext>
            </a:extLst>
          </p:cNvPr>
          <p:cNvSpPr txBox="1"/>
          <p:nvPr/>
        </p:nvSpPr>
        <p:spPr>
          <a:xfrm>
            <a:off x="606521" y="4911019"/>
            <a:ext cx="86210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E12CDD0C-4128-454E-167C-D6444F47B5E1}"/>
              </a:ext>
            </a:extLst>
          </p:cNvPr>
          <p:cNvSpPr/>
          <p:nvPr/>
        </p:nvSpPr>
        <p:spPr>
          <a:xfrm>
            <a:off x="863699" y="3548340"/>
            <a:ext cx="238857" cy="228942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164" name="Oval 6163">
            <a:extLst>
              <a:ext uri="{FF2B5EF4-FFF2-40B4-BE49-F238E27FC236}">
                <a16:creationId xmlns:a16="http://schemas.microsoft.com/office/drawing/2014/main" id="{79468AB0-B015-29DA-B539-F7830FDD0A94}"/>
              </a:ext>
            </a:extLst>
          </p:cNvPr>
          <p:cNvSpPr/>
          <p:nvPr/>
        </p:nvSpPr>
        <p:spPr>
          <a:xfrm>
            <a:off x="3028290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  <p:sp>
        <p:nvSpPr>
          <p:cNvPr id="6167" name="Oval 6166">
            <a:extLst>
              <a:ext uri="{FF2B5EF4-FFF2-40B4-BE49-F238E27FC236}">
                <a16:creationId xmlns:a16="http://schemas.microsoft.com/office/drawing/2014/main" id="{C3A0667E-C64A-9487-B845-8F6304DE699E}"/>
              </a:ext>
            </a:extLst>
          </p:cNvPr>
          <p:cNvSpPr/>
          <p:nvPr/>
        </p:nvSpPr>
        <p:spPr>
          <a:xfrm>
            <a:off x="5765296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6168" name="Oval 6167">
            <a:extLst>
              <a:ext uri="{FF2B5EF4-FFF2-40B4-BE49-F238E27FC236}">
                <a16:creationId xmlns:a16="http://schemas.microsoft.com/office/drawing/2014/main" id="{77B6A485-A41C-E866-DC41-FFBCEB6CD8F6}"/>
              </a:ext>
            </a:extLst>
          </p:cNvPr>
          <p:cNvSpPr/>
          <p:nvPr/>
        </p:nvSpPr>
        <p:spPr>
          <a:xfrm>
            <a:off x="8335627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6169" name="Oval 6168">
            <a:extLst>
              <a:ext uri="{FF2B5EF4-FFF2-40B4-BE49-F238E27FC236}">
                <a16:creationId xmlns:a16="http://schemas.microsoft.com/office/drawing/2014/main" id="{B7F967BA-6EA6-1FDA-F007-618805F1EDA3}"/>
              </a:ext>
            </a:extLst>
          </p:cNvPr>
          <p:cNvSpPr/>
          <p:nvPr/>
        </p:nvSpPr>
        <p:spPr>
          <a:xfrm>
            <a:off x="9967294" y="355757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  <p:sp>
        <p:nvSpPr>
          <p:cNvPr id="6170" name="Oval 6169">
            <a:extLst>
              <a:ext uri="{FF2B5EF4-FFF2-40B4-BE49-F238E27FC236}">
                <a16:creationId xmlns:a16="http://schemas.microsoft.com/office/drawing/2014/main" id="{617BEE7B-EBD2-A9EA-ABA4-DB875D0DCAA3}"/>
              </a:ext>
            </a:extLst>
          </p:cNvPr>
          <p:cNvSpPr/>
          <p:nvPr/>
        </p:nvSpPr>
        <p:spPr>
          <a:xfrm>
            <a:off x="9967293" y="466957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5</a:t>
            </a:r>
          </a:p>
        </p:txBody>
      </p:sp>
      <p:sp>
        <p:nvSpPr>
          <p:cNvPr id="6171" name="Oval 6170">
            <a:extLst>
              <a:ext uri="{FF2B5EF4-FFF2-40B4-BE49-F238E27FC236}">
                <a16:creationId xmlns:a16="http://schemas.microsoft.com/office/drawing/2014/main" id="{D290A87A-A661-2A4E-B679-CE06D3C2E647}"/>
              </a:ext>
            </a:extLst>
          </p:cNvPr>
          <p:cNvSpPr/>
          <p:nvPr/>
        </p:nvSpPr>
        <p:spPr>
          <a:xfrm>
            <a:off x="8894176" y="4678360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6</a:t>
            </a:r>
          </a:p>
        </p:txBody>
      </p:sp>
      <p:sp>
        <p:nvSpPr>
          <p:cNvPr id="6173" name="Oval 6172">
            <a:extLst>
              <a:ext uri="{FF2B5EF4-FFF2-40B4-BE49-F238E27FC236}">
                <a16:creationId xmlns:a16="http://schemas.microsoft.com/office/drawing/2014/main" id="{382B045B-D781-16B8-9A4A-CDB918E6F802}"/>
              </a:ext>
            </a:extLst>
          </p:cNvPr>
          <p:cNvSpPr/>
          <p:nvPr/>
        </p:nvSpPr>
        <p:spPr>
          <a:xfrm>
            <a:off x="6798263" y="465285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7</a:t>
            </a:r>
          </a:p>
        </p:txBody>
      </p:sp>
      <p:sp>
        <p:nvSpPr>
          <p:cNvPr id="6174" name="Oval 6173">
            <a:extLst>
              <a:ext uri="{FF2B5EF4-FFF2-40B4-BE49-F238E27FC236}">
                <a16:creationId xmlns:a16="http://schemas.microsoft.com/office/drawing/2014/main" id="{CBF24987-0DDD-59D9-4FD8-92E143ECD8F2}"/>
              </a:ext>
            </a:extLst>
          </p:cNvPr>
          <p:cNvSpPr/>
          <p:nvPr/>
        </p:nvSpPr>
        <p:spPr>
          <a:xfrm>
            <a:off x="3764996" y="467006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8</a:t>
            </a:r>
          </a:p>
        </p:txBody>
      </p:sp>
      <p:sp>
        <p:nvSpPr>
          <p:cNvPr id="6175" name="Oval 6174">
            <a:extLst>
              <a:ext uri="{FF2B5EF4-FFF2-40B4-BE49-F238E27FC236}">
                <a16:creationId xmlns:a16="http://schemas.microsoft.com/office/drawing/2014/main" id="{39AC4798-7E71-2EC9-4DA2-B0744A848910}"/>
              </a:ext>
            </a:extLst>
          </p:cNvPr>
          <p:cNvSpPr/>
          <p:nvPr/>
        </p:nvSpPr>
        <p:spPr>
          <a:xfrm>
            <a:off x="837466" y="4670063"/>
            <a:ext cx="238857" cy="228942"/>
          </a:xfrm>
          <a:prstGeom prst="ellipse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00" dirty="0"/>
          </a:p>
        </p:txBody>
      </p:sp>
      <p:pic>
        <p:nvPicPr>
          <p:cNvPr id="6196" name="Picture 6195">
            <a:extLst>
              <a:ext uri="{FF2B5EF4-FFF2-40B4-BE49-F238E27FC236}">
                <a16:creationId xmlns:a16="http://schemas.microsoft.com/office/drawing/2014/main" id="{96D2835E-D13B-0062-0E4D-A26DC69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753" y="5122903"/>
            <a:ext cx="2141472" cy="764284"/>
          </a:xfrm>
          <a:prstGeom prst="rect">
            <a:avLst/>
          </a:prstGeom>
        </p:spPr>
      </p:pic>
      <p:sp>
        <p:nvSpPr>
          <p:cNvPr id="6197" name="TextBox 6196">
            <a:extLst>
              <a:ext uri="{FF2B5EF4-FFF2-40B4-BE49-F238E27FC236}">
                <a16:creationId xmlns:a16="http://schemas.microsoft.com/office/drawing/2014/main" id="{C101BD80-BAA3-861F-E2D4-7E1194C2D539}"/>
              </a:ext>
            </a:extLst>
          </p:cNvPr>
          <p:cNvSpPr txBox="1"/>
          <p:nvPr/>
        </p:nvSpPr>
        <p:spPr>
          <a:xfrm>
            <a:off x="5818018" y="5919054"/>
            <a:ext cx="2141472" cy="92333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Formation of Triads for Knowledge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6E461E-AE4E-74A7-B140-E56A6FCA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8" y="3943037"/>
            <a:ext cx="2266819" cy="6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8" name="TextBox 6197">
            <a:extLst>
              <a:ext uri="{FF2B5EF4-FFF2-40B4-BE49-F238E27FC236}">
                <a16:creationId xmlns:a16="http://schemas.microsoft.com/office/drawing/2014/main" id="{A419F498-589F-C873-C09B-D3CC89DCC0C6}"/>
              </a:ext>
            </a:extLst>
          </p:cNvPr>
          <p:cNvSpPr txBox="1"/>
          <p:nvPr/>
        </p:nvSpPr>
        <p:spPr>
          <a:xfrm>
            <a:off x="11528385" y="6488668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8/13</a:t>
            </a:r>
          </a:p>
        </p:txBody>
      </p:sp>
      <p:sp>
        <p:nvSpPr>
          <p:cNvPr id="6202" name="TextBox 6201">
            <a:extLst>
              <a:ext uri="{FF2B5EF4-FFF2-40B4-BE49-F238E27FC236}">
                <a16:creationId xmlns:a16="http://schemas.microsoft.com/office/drawing/2014/main" id="{2CDA7E41-B50A-5CD4-2519-6DF1BE9356BA}"/>
              </a:ext>
            </a:extLst>
          </p:cNvPr>
          <p:cNvSpPr txBox="1"/>
          <p:nvPr/>
        </p:nvSpPr>
        <p:spPr>
          <a:xfrm>
            <a:off x="10101158" y="1698374"/>
            <a:ext cx="184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SpaCy NER</a:t>
            </a:r>
          </a:p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Annotation Tool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21BD4C-E2D5-9F37-81DF-23F5E7FBE5E0}"/>
              </a:ext>
            </a:extLst>
          </p:cNvPr>
          <p:cNvSpPr/>
          <p:nvPr/>
        </p:nvSpPr>
        <p:spPr>
          <a:xfrm>
            <a:off x="8141474" y="4471757"/>
            <a:ext cx="2602910" cy="24170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4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60D9-CD5C-465E-0E4D-798C1B56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680000" cy="6857999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09FAB-AB92-C08E-8A67-0D479F24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0" y="0"/>
            <a:ext cx="7512000" cy="6857999"/>
          </a:xfrm>
        </p:spPr>
        <p:txBody>
          <a:bodyPr lIns="360000" anchor="ctr">
            <a:normAutofit/>
          </a:bodyPr>
          <a:lstStyle/>
          <a:p>
            <a:r>
              <a:rPr lang="en-IN" sz="3200" dirty="0"/>
              <a:t>Introduction</a:t>
            </a:r>
          </a:p>
          <a:p>
            <a:pPr lvl="1"/>
            <a:r>
              <a:rPr lang="en-IN" sz="2800" dirty="0"/>
              <a:t>Objective &amp; Key Contributions</a:t>
            </a:r>
          </a:p>
          <a:p>
            <a:r>
              <a:rPr lang="en-IN" sz="3200" dirty="0"/>
              <a:t>Literature Review</a:t>
            </a:r>
          </a:p>
          <a:p>
            <a:pPr lvl="1"/>
            <a:r>
              <a:rPr lang="en-IN" sz="2800" dirty="0"/>
              <a:t>Knowledge Graph</a:t>
            </a:r>
          </a:p>
          <a:p>
            <a:pPr lvl="1"/>
            <a:r>
              <a:rPr lang="en-IN" sz="2800" dirty="0"/>
              <a:t>Ayushman Bharat – PMJAY</a:t>
            </a:r>
          </a:p>
          <a:p>
            <a:pPr lvl="1"/>
            <a:r>
              <a:rPr lang="en-IN" sz="2800" dirty="0"/>
              <a:t>Overall Process Flow of PMJAY</a:t>
            </a:r>
          </a:p>
          <a:p>
            <a:r>
              <a:rPr lang="en-IN" sz="3200" dirty="0"/>
              <a:t>Methodology</a:t>
            </a:r>
          </a:p>
          <a:p>
            <a:r>
              <a:rPr lang="en-IN" sz="3200" dirty="0"/>
              <a:t>Framework</a:t>
            </a:r>
          </a:p>
          <a:p>
            <a:r>
              <a:rPr lang="en-IN" sz="3200" dirty="0"/>
              <a:t>Results</a:t>
            </a:r>
          </a:p>
          <a:p>
            <a:r>
              <a:rPr lang="en-IN" sz="3200" dirty="0"/>
              <a:t>Conclusion and Future Scope</a:t>
            </a:r>
          </a:p>
          <a:p>
            <a:r>
              <a:rPr lang="en-IN" sz="3200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142586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dirty="0"/>
              <a:t>Entity Extraction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35EE7-F189-A991-EE8D-A115A02C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8" y="935374"/>
            <a:ext cx="4797970" cy="1332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19F406-A0B3-E8D0-6250-07880EA0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8" y="2564399"/>
            <a:ext cx="5321106" cy="21194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8FD953-243F-59EB-4D31-0F0029759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010" y="935374"/>
            <a:ext cx="4686706" cy="2895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992822-1F0B-4834-092B-C3CFC0ECA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497" y="4183605"/>
            <a:ext cx="7487731" cy="2575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D429EC1-C69F-4308-5824-FB31E519055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34468" y="1601420"/>
            <a:ext cx="261568" cy="119973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2191254-AD76-DBEB-C12D-ED9F03DE65C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457604" y="2397682"/>
            <a:ext cx="2416542" cy="1226418"/>
          </a:xfrm>
          <a:prstGeom prst="bentConnector3">
            <a:avLst>
              <a:gd name="adj1" fmla="val 2605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9015428-41DF-A307-54AF-07B446182CAD}"/>
              </a:ext>
            </a:extLst>
          </p:cNvPr>
          <p:cNvCxnSpPr>
            <a:cxnSpLocks/>
          </p:cNvCxnSpPr>
          <p:nvPr/>
        </p:nvCxnSpPr>
        <p:spPr>
          <a:xfrm rot="5400000">
            <a:off x="6087343" y="3156136"/>
            <a:ext cx="1703734" cy="823603"/>
          </a:xfrm>
          <a:prstGeom prst="bentConnector3">
            <a:avLst>
              <a:gd name="adj1" fmla="val -1193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B65687-8E37-45DC-CF5A-A17B70883353}"/>
              </a:ext>
            </a:extLst>
          </p:cNvPr>
          <p:cNvSpPr txBox="1"/>
          <p:nvPr/>
        </p:nvSpPr>
        <p:spPr>
          <a:xfrm>
            <a:off x="10811535" y="4012307"/>
            <a:ext cx="1243967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Extracted Entities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DA1E5D-B3C6-56EB-B84C-BB247D72AAFE}"/>
              </a:ext>
            </a:extLst>
          </p:cNvPr>
          <p:cNvSpPr txBox="1"/>
          <p:nvPr/>
        </p:nvSpPr>
        <p:spPr>
          <a:xfrm>
            <a:off x="6408519" y="900648"/>
            <a:ext cx="1184565" cy="6463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Entity Extraction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C8AD4E-5BEB-721F-596B-7ED2C81C1BC0}"/>
              </a:ext>
            </a:extLst>
          </p:cNvPr>
          <p:cNvSpPr txBox="1"/>
          <p:nvPr/>
        </p:nvSpPr>
        <p:spPr>
          <a:xfrm>
            <a:off x="1986276" y="789838"/>
            <a:ext cx="2858165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Data Pre-Processing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D01AA8-BA35-58D4-B3B3-786C11383F46}"/>
              </a:ext>
            </a:extLst>
          </p:cNvPr>
          <p:cNvSpPr txBox="1"/>
          <p:nvPr/>
        </p:nvSpPr>
        <p:spPr>
          <a:xfrm>
            <a:off x="2052940" y="2408225"/>
            <a:ext cx="2858165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Domain Specific NER Model</a:t>
            </a:r>
          </a:p>
        </p:txBody>
      </p:sp>
      <p:sp>
        <p:nvSpPr>
          <p:cNvPr id="51" name="Dodecagon 50">
            <a:extLst>
              <a:ext uri="{FF2B5EF4-FFF2-40B4-BE49-F238E27FC236}">
                <a16:creationId xmlns:a16="http://schemas.microsoft.com/office/drawing/2014/main" id="{9FFE2665-929F-B2B8-1013-8597E2E190C4}"/>
              </a:ext>
            </a:extLst>
          </p:cNvPr>
          <p:cNvSpPr/>
          <p:nvPr/>
        </p:nvSpPr>
        <p:spPr>
          <a:xfrm>
            <a:off x="1926940" y="863893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1</a:t>
            </a:r>
          </a:p>
        </p:txBody>
      </p:sp>
      <p:sp>
        <p:nvSpPr>
          <p:cNvPr id="52" name="Dodecagon 51">
            <a:extLst>
              <a:ext uri="{FF2B5EF4-FFF2-40B4-BE49-F238E27FC236}">
                <a16:creationId xmlns:a16="http://schemas.microsoft.com/office/drawing/2014/main" id="{0065D284-6CB8-29BF-ED9E-2E0121843651}"/>
              </a:ext>
            </a:extLst>
          </p:cNvPr>
          <p:cNvSpPr/>
          <p:nvPr/>
        </p:nvSpPr>
        <p:spPr>
          <a:xfrm>
            <a:off x="1926940" y="2429345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2</a:t>
            </a:r>
          </a:p>
        </p:txBody>
      </p:sp>
      <p:sp>
        <p:nvSpPr>
          <p:cNvPr id="53" name="Dodecagon 52">
            <a:extLst>
              <a:ext uri="{FF2B5EF4-FFF2-40B4-BE49-F238E27FC236}">
                <a16:creationId xmlns:a16="http://schemas.microsoft.com/office/drawing/2014/main" id="{2529CE83-8756-FEEE-85D5-64FB1F34F228}"/>
              </a:ext>
            </a:extLst>
          </p:cNvPr>
          <p:cNvSpPr/>
          <p:nvPr/>
        </p:nvSpPr>
        <p:spPr>
          <a:xfrm>
            <a:off x="7467084" y="794164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3</a:t>
            </a:r>
          </a:p>
        </p:txBody>
      </p:sp>
      <p:sp>
        <p:nvSpPr>
          <p:cNvPr id="54" name="Dodecagon 53">
            <a:extLst>
              <a:ext uri="{FF2B5EF4-FFF2-40B4-BE49-F238E27FC236}">
                <a16:creationId xmlns:a16="http://schemas.microsoft.com/office/drawing/2014/main" id="{4F204AD4-212A-7563-4FBB-7162E431047C}"/>
              </a:ext>
            </a:extLst>
          </p:cNvPr>
          <p:cNvSpPr/>
          <p:nvPr/>
        </p:nvSpPr>
        <p:spPr>
          <a:xfrm>
            <a:off x="10673960" y="4057605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72140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dirty="0"/>
              <a:t>Relation Extraction</a:t>
            </a:r>
            <a:endParaRPr lang="en-IN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92822-1F0B-4834-092B-C3CFC0EC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8" y="1222288"/>
            <a:ext cx="4612897" cy="1586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EE544D-EB64-9D9B-C2E4-A702FF74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16" y="1407494"/>
            <a:ext cx="4354469" cy="1662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DCE1176-0A15-1284-3DAF-49EC760DA604}"/>
              </a:ext>
            </a:extLst>
          </p:cNvPr>
          <p:cNvCxnSpPr>
            <a:cxnSpLocks/>
            <a:stCxn id="21" idx="3"/>
            <a:endCxn id="3" idx="1"/>
          </p:cNvCxnSpPr>
          <p:nvPr/>
        </p:nvCxnSpPr>
        <p:spPr>
          <a:xfrm>
            <a:off x="4754615" y="2015656"/>
            <a:ext cx="2171701" cy="2231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1C1DFFD-4361-9E78-0059-E59986EC88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55000"/>
          <a:stretch/>
        </p:blipFill>
        <p:spPr>
          <a:xfrm>
            <a:off x="1588949" y="4417893"/>
            <a:ext cx="9014102" cy="1586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3C496F7A-878D-57DE-5D96-2E9DEF240858}"/>
              </a:ext>
            </a:extLst>
          </p:cNvPr>
          <p:cNvCxnSpPr>
            <a:cxnSpLocks/>
            <a:stCxn id="3" idx="2"/>
            <a:endCxn id="48" idx="0"/>
          </p:cNvCxnSpPr>
          <p:nvPr/>
        </p:nvCxnSpPr>
        <p:spPr>
          <a:xfrm rot="5400000">
            <a:off x="6925884" y="2240226"/>
            <a:ext cx="1347784" cy="3007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285DF37-B5C3-83F5-3FDD-35ECF69E0193}"/>
              </a:ext>
            </a:extLst>
          </p:cNvPr>
          <p:cNvSpPr txBox="1"/>
          <p:nvPr/>
        </p:nvSpPr>
        <p:spPr>
          <a:xfrm>
            <a:off x="1578439" y="3873653"/>
            <a:ext cx="3758211" cy="5232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Entities with Relations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E6EE6A-4F24-4778-1D18-2B0BECBDDA8F}"/>
              </a:ext>
            </a:extLst>
          </p:cNvPr>
          <p:cNvSpPr txBox="1"/>
          <p:nvPr/>
        </p:nvSpPr>
        <p:spPr>
          <a:xfrm>
            <a:off x="7604255" y="1105065"/>
            <a:ext cx="3676531" cy="5232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Relation Extraction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8A4C03-F440-BEA9-037D-3235DBAF6FF0}"/>
              </a:ext>
            </a:extLst>
          </p:cNvPr>
          <p:cNvSpPr txBox="1"/>
          <p:nvPr/>
        </p:nvSpPr>
        <p:spPr>
          <a:xfrm>
            <a:off x="2686385" y="1028193"/>
            <a:ext cx="2304358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Extracted Entities</a:t>
            </a:r>
          </a:p>
        </p:txBody>
      </p:sp>
      <p:sp>
        <p:nvSpPr>
          <p:cNvPr id="72" name="Dodecagon 71">
            <a:extLst>
              <a:ext uri="{FF2B5EF4-FFF2-40B4-BE49-F238E27FC236}">
                <a16:creationId xmlns:a16="http://schemas.microsoft.com/office/drawing/2014/main" id="{9D6BE4AB-0B6C-738A-A62E-AEE2D7F67495}"/>
              </a:ext>
            </a:extLst>
          </p:cNvPr>
          <p:cNvSpPr/>
          <p:nvPr/>
        </p:nvSpPr>
        <p:spPr>
          <a:xfrm>
            <a:off x="2560385" y="1096288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1</a:t>
            </a:r>
          </a:p>
        </p:txBody>
      </p:sp>
      <p:sp>
        <p:nvSpPr>
          <p:cNvPr id="73" name="Dodecagon 72">
            <a:extLst>
              <a:ext uri="{FF2B5EF4-FFF2-40B4-BE49-F238E27FC236}">
                <a16:creationId xmlns:a16="http://schemas.microsoft.com/office/drawing/2014/main" id="{07A2563B-C50D-6198-35F9-706048C8319A}"/>
              </a:ext>
            </a:extLst>
          </p:cNvPr>
          <p:cNvSpPr/>
          <p:nvPr/>
        </p:nvSpPr>
        <p:spPr>
          <a:xfrm>
            <a:off x="7478255" y="1222288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2</a:t>
            </a:r>
          </a:p>
        </p:txBody>
      </p:sp>
      <p:sp>
        <p:nvSpPr>
          <p:cNvPr id="74" name="Dodecagon 73">
            <a:extLst>
              <a:ext uri="{FF2B5EF4-FFF2-40B4-BE49-F238E27FC236}">
                <a16:creationId xmlns:a16="http://schemas.microsoft.com/office/drawing/2014/main" id="{B0BACA1B-92B2-9E26-7FF7-48916B68F060}"/>
              </a:ext>
            </a:extLst>
          </p:cNvPr>
          <p:cNvSpPr/>
          <p:nvPr/>
        </p:nvSpPr>
        <p:spPr>
          <a:xfrm>
            <a:off x="1457553" y="3799485"/>
            <a:ext cx="262792" cy="290934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69664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16D1-CF2F-C00A-2625-20A6C48A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Framework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720EA-14BF-3030-53F8-1FF206AF1AD2}"/>
              </a:ext>
            </a:extLst>
          </p:cNvPr>
          <p:cNvGrpSpPr/>
          <p:nvPr/>
        </p:nvGrpSpPr>
        <p:grpSpPr>
          <a:xfrm>
            <a:off x="2182762" y="1547881"/>
            <a:ext cx="1929914" cy="1971894"/>
            <a:chOff x="-6521" y="3429000"/>
            <a:chExt cx="1929914" cy="1971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4B356-D11C-7D66-76E1-8C5C0621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406" y="3429000"/>
              <a:ext cx="1436955" cy="13255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8C46C-9237-E8AA-AE7B-1C281D363FD2}"/>
                </a:ext>
              </a:extLst>
            </p:cNvPr>
            <p:cNvSpPr txBox="1"/>
            <p:nvPr/>
          </p:nvSpPr>
          <p:spPr>
            <a:xfrm>
              <a:off x="-6521" y="4754563"/>
              <a:ext cx="1929914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FF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PMJAY Admission Process Flow PDFs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C4C09-61DD-27E5-372D-DC030C000B1E}"/>
              </a:ext>
            </a:extLst>
          </p:cNvPr>
          <p:cNvGrpSpPr/>
          <p:nvPr/>
        </p:nvGrpSpPr>
        <p:grpSpPr>
          <a:xfrm>
            <a:off x="4783653" y="1836124"/>
            <a:ext cx="2333614" cy="1642647"/>
            <a:chOff x="2054978" y="1018927"/>
            <a:chExt cx="2333614" cy="1642647"/>
          </a:xfrm>
        </p:grpSpPr>
        <p:pic>
          <p:nvPicPr>
            <p:cNvPr id="6146" name="Picture 2" descr="Apache Tika - Wikipedia">
              <a:extLst>
                <a:ext uri="{FF2B5EF4-FFF2-40B4-BE49-F238E27FC236}">
                  <a16:creationId xmlns:a16="http://schemas.microsoft.com/office/drawing/2014/main" id="{1C219A7D-F71C-46A3-E622-99DDD6758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890" y="1018927"/>
              <a:ext cx="2037791" cy="72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585DC-A905-1FC0-A9CF-48B2DFFA06B9}"/>
                </a:ext>
              </a:extLst>
            </p:cNvPr>
            <p:cNvSpPr txBox="1"/>
            <p:nvPr/>
          </p:nvSpPr>
          <p:spPr>
            <a:xfrm>
              <a:off x="2054978" y="2292242"/>
              <a:ext cx="23336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Extract text from PDF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0A885A-CFB3-D4E3-8548-1B65FF882FC4}"/>
              </a:ext>
            </a:extLst>
          </p:cNvPr>
          <p:cNvGrpSpPr/>
          <p:nvPr/>
        </p:nvGrpSpPr>
        <p:grpSpPr>
          <a:xfrm>
            <a:off x="7727403" y="1684858"/>
            <a:ext cx="1526627" cy="1763433"/>
            <a:chOff x="2715204" y="3223088"/>
            <a:chExt cx="1526627" cy="1763433"/>
          </a:xfrm>
        </p:grpSpPr>
        <p:pic>
          <p:nvPicPr>
            <p:cNvPr id="6148" name="Picture 4" descr="Regex Tutorial | Regular Expression - Javatpoint">
              <a:extLst>
                <a:ext uri="{FF2B5EF4-FFF2-40B4-BE49-F238E27FC236}">
                  <a16:creationId xmlns:a16="http://schemas.microsoft.com/office/drawing/2014/main" id="{B9728231-CB0D-501C-39E1-3C2FE4603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727" y="3223088"/>
              <a:ext cx="1333146" cy="133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2802A2-E8D5-4EE6-5293-1E26D0974C4D}"/>
                </a:ext>
              </a:extLst>
            </p:cNvPr>
            <p:cNvSpPr txBox="1"/>
            <p:nvPr/>
          </p:nvSpPr>
          <p:spPr>
            <a:xfrm>
              <a:off x="2715204" y="4617189"/>
              <a:ext cx="1526627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Data Cleaning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B24F54-73C3-C4C1-F630-18F8F1FE9C3C}"/>
              </a:ext>
            </a:extLst>
          </p:cNvPr>
          <p:cNvSpPr txBox="1"/>
          <p:nvPr/>
        </p:nvSpPr>
        <p:spPr>
          <a:xfrm>
            <a:off x="10040244" y="2345157"/>
            <a:ext cx="2011419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Training Corpus for Domain-Specific NLP for NER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B98D9-3317-9990-F085-26B4727C5C10}"/>
              </a:ext>
            </a:extLst>
          </p:cNvPr>
          <p:cNvGrpSpPr/>
          <p:nvPr/>
        </p:nvGrpSpPr>
        <p:grpSpPr>
          <a:xfrm>
            <a:off x="10360816" y="4183890"/>
            <a:ext cx="1370271" cy="1025133"/>
            <a:chOff x="9764061" y="5192727"/>
            <a:chExt cx="1370271" cy="1025133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F891D86C-D983-F0CD-8596-324475DC5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61" y="5192727"/>
              <a:ext cx="1370271" cy="48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A92CA-BDF8-AA49-8547-6571F9CB2F8C}"/>
                </a:ext>
              </a:extLst>
            </p:cNvPr>
            <p:cNvSpPr txBox="1"/>
            <p:nvPr/>
          </p:nvSpPr>
          <p:spPr>
            <a:xfrm>
              <a:off x="9821173" y="5571529"/>
              <a:ext cx="1256045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NLP Model Training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B3B1CC-F292-DBFF-B7CF-6F4E900B2AD4}"/>
              </a:ext>
            </a:extLst>
          </p:cNvPr>
          <p:cNvGrpSpPr/>
          <p:nvPr/>
        </p:nvGrpSpPr>
        <p:grpSpPr>
          <a:xfrm>
            <a:off x="8312436" y="5129882"/>
            <a:ext cx="2463542" cy="1652807"/>
            <a:chOff x="2321937" y="2238807"/>
            <a:chExt cx="2463542" cy="1652807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BABB84E1-E2ED-79F4-7A25-D0D819C8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67" y="2238807"/>
              <a:ext cx="1028727" cy="112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F4E13-7D6F-5E84-A253-73BEC12D9F61}"/>
                </a:ext>
              </a:extLst>
            </p:cNvPr>
            <p:cNvSpPr txBox="1"/>
            <p:nvPr/>
          </p:nvSpPr>
          <p:spPr>
            <a:xfrm>
              <a:off x="2321937" y="3245283"/>
              <a:ext cx="24635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Entity and Relations Extraction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0A22C-3C55-F2FD-266B-DA74BA8418C4}"/>
              </a:ext>
            </a:extLst>
          </p:cNvPr>
          <p:cNvGrpSpPr/>
          <p:nvPr/>
        </p:nvGrpSpPr>
        <p:grpSpPr>
          <a:xfrm>
            <a:off x="2652654" y="4957185"/>
            <a:ext cx="2463542" cy="1789840"/>
            <a:chOff x="8408086" y="4291582"/>
            <a:chExt cx="2463542" cy="1789840"/>
          </a:xfrm>
        </p:grpSpPr>
        <p:pic>
          <p:nvPicPr>
            <p:cNvPr id="6156" name="Picture 12" descr="Cypher and Gremlin Interoperation - ppt download">
              <a:extLst>
                <a:ext uri="{FF2B5EF4-FFF2-40B4-BE49-F238E27FC236}">
                  <a16:creationId xmlns:a16="http://schemas.microsoft.com/office/drawing/2014/main" id="{204AD07E-00F9-E584-BAE6-3C3E1AE8A8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" t="8078" r="68642" b="77836"/>
            <a:stretch/>
          </p:blipFill>
          <p:spPr bwMode="auto">
            <a:xfrm>
              <a:off x="8408086" y="4291582"/>
              <a:ext cx="2463542" cy="6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Neo4j - Wikipedia">
              <a:extLst>
                <a:ext uri="{FF2B5EF4-FFF2-40B4-BE49-F238E27FC236}">
                  <a16:creationId xmlns:a16="http://schemas.microsoft.com/office/drawing/2014/main" id="{AA5FB838-9033-5CA0-39B4-99F60CA7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450" y="4882305"/>
              <a:ext cx="2178835" cy="817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2EAE41-AEA1-A5DE-F34A-F1E31ABBA1A3}"/>
                </a:ext>
              </a:extLst>
            </p:cNvPr>
            <p:cNvSpPr txBox="1"/>
            <p:nvPr/>
          </p:nvSpPr>
          <p:spPr>
            <a:xfrm>
              <a:off x="8610600" y="5712090"/>
              <a:ext cx="1899745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IN" dirty="0"/>
                <a:t>Knowledge Graph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39A00A-D922-3AA4-61E5-C4B031BBB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" y="1314687"/>
            <a:ext cx="1897029" cy="187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464CD-7321-22E4-889F-F03F449F0B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7346" r="25940"/>
          <a:stretch/>
        </p:blipFill>
        <p:spPr>
          <a:xfrm>
            <a:off x="13642" y="5370840"/>
            <a:ext cx="2283761" cy="148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237AF3-B8C5-C75D-24D2-A22961252314}"/>
              </a:ext>
            </a:extLst>
          </p:cNvPr>
          <p:cNvSpPr/>
          <p:nvPr/>
        </p:nvSpPr>
        <p:spPr>
          <a:xfrm>
            <a:off x="4112676" y="2241584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C2EFC8-BE73-C954-5749-15A2C78A3ED8}"/>
              </a:ext>
            </a:extLst>
          </p:cNvPr>
          <p:cNvSpPr/>
          <p:nvPr/>
        </p:nvSpPr>
        <p:spPr>
          <a:xfrm>
            <a:off x="7145314" y="2250411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928034-AC1B-4A4A-7090-C9D40E451AE9}"/>
              </a:ext>
            </a:extLst>
          </p:cNvPr>
          <p:cNvSpPr/>
          <p:nvPr/>
        </p:nvSpPr>
        <p:spPr>
          <a:xfrm>
            <a:off x="9259352" y="2225728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0742D8E-1B2F-6304-5910-772DF1DEFE13}"/>
              </a:ext>
            </a:extLst>
          </p:cNvPr>
          <p:cNvSpPr/>
          <p:nvPr/>
        </p:nvSpPr>
        <p:spPr>
          <a:xfrm rot="5400000">
            <a:off x="10713349" y="3560320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EB3FA9C-7237-1222-E962-A0DFCCAABA0D}"/>
              </a:ext>
            </a:extLst>
          </p:cNvPr>
          <p:cNvSpPr/>
          <p:nvPr/>
        </p:nvSpPr>
        <p:spPr>
          <a:xfrm rot="10800000">
            <a:off x="8063800" y="5903675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ABCAFBDD-D789-D002-DD4B-0AE0E3987132}"/>
              </a:ext>
            </a:extLst>
          </p:cNvPr>
          <p:cNvGrpSpPr/>
          <p:nvPr/>
        </p:nvGrpSpPr>
        <p:grpSpPr>
          <a:xfrm>
            <a:off x="949422" y="3614548"/>
            <a:ext cx="9151736" cy="1184738"/>
            <a:chOff x="949422" y="3576448"/>
            <a:chExt cx="9151736" cy="1184738"/>
          </a:xfrm>
        </p:grpSpPr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913318CF-D130-BE6C-6D04-7311A7CE6C3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22" y="3626074"/>
              <a:ext cx="9151736" cy="77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5" name="Straight Connector 6154">
              <a:extLst>
                <a:ext uri="{FF2B5EF4-FFF2-40B4-BE49-F238E27FC236}">
                  <a16:creationId xmlns:a16="http://schemas.microsoft.com/office/drawing/2014/main" id="{AF9F7E07-49B1-7EBE-ACA5-3C35CA2E0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22" y="4746434"/>
              <a:ext cx="9151736" cy="147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B00EE32C-F7CB-F032-5A64-2C32D070D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1158" y="3576448"/>
              <a:ext cx="0" cy="11545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572AC49-3618-680E-D1EA-D1448B7E8AFE}"/>
              </a:ext>
            </a:extLst>
          </p:cNvPr>
          <p:cNvSpPr/>
          <p:nvPr/>
        </p:nvSpPr>
        <p:spPr>
          <a:xfrm rot="10800000">
            <a:off x="5124061" y="5837337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822B5320-3F37-83DD-AE5A-06C33ABB6F88}"/>
              </a:ext>
            </a:extLst>
          </p:cNvPr>
          <p:cNvSpPr/>
          <p:nvPr/>
        </p:nvSpPr>
        <p:spPr>
          <a:xfrm rot="10800000">
            <a:off x="10191750" y="5404432"/>
            <a:ext cx="854202" cy="578271"/>
          </a:xfrm>
          <a:prstGeom prst="bentArrow">
            <a:avLst>
              <a:gd name="adj1" fmla="val 17753"/>
              <a:gd name="adj2" fmla="val 19235"/>
              <a:gd name="adj3" fmla="val 25000"/>
              <a:gd name="adj4" fmla="val 20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91BA4ECA-9727-C508-8B17-96399816AF2B}"/>
              </a:ext>
            </a:extLst>
          </p:cNvPr>
          <p:cNvSpPr txBox="1"/>
          <p:nvPr/>
        </p:nvSpPr>
        <p:spPr>
          <a:xfrm>
            <a:off x="606522" y="3245216"/>
            <a:ext cx="6858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86FDCD75-1115-5F50-5BE6-C70EB5B08699}"/>
              </a:ext>
            </a:extLst>
          </p:cNvPr>
          <p:cNvSpPr txBox="1"/>
          <p:nvPr/>
        </p:nvSpPr>
        <p:spPr>
          <a:xfrm>
            <a:off x="606521" y="4911019"/>
            <a:ext cx="86210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E12CDD0C-4128-454E-167C-D6444F47B5E1}"/>
              </a:ext>
            </a:extLst>
          </p:cNvPr>
          <p:cNvSpPr/>
          <p:nvPr/>
        </p:nvSpPr>
        <p:spPr>
          <a:xfrm>
            <a:off x="863699" y="3548340"/>
            <a:ext cx="238857" cy="228942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164" name="Oval 6163">
            <a:extLst>
              <a:ext uri="{FF2B5EF4-FFF2-40B4-BE49-F238E27FC236}">
                <a16:creationId xmlns:a16="http://schemas.microsoft.com/office/drawing/2014/main" id="{79468AB0-B015-29DA-B539-F7830FDD0A94}"/>
              </a:ext>
            </a:extLst>
          </p:cNvPr>
          <p:cNvSpPr/>
          <p:nvPr/>
        </p:nvSpPr>
        <p:spPr>
          <a:xfrm>
            <a:off x="3028290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  <p:sp>
        <p:nvSpPr>
          <p:cNvPr id="6167" name="Oval 6166">
            <a:extLst>
              <a:ext uri="{FF2B5EF4-FFF2-40B4-BE49-F238E27FC236}">
                <a16:creationId xmlns:a16="http://schemas.microsoft.com/office/drawing/2014/main" id="{C3A0667E-C64A-9487-B845-8F6304DE699E}"/>
              </a:ext>
            </a:extLst>
          </p:cNvPr>
          <p:cNvSpPr/>
          <p:nvPr/>
        </p:nvSpPr>
        <p:spPr>
          <a:xfrm>
            <a:off x="5765296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6168" name="Oval 6167">
            <a:extLst>
              <a:ext uri="{FF2B5EF4-FFF2-40B4-BE49-F238E27FC236}">
                <a16:creationId xmlns:a16="http://schemas.microsoft.com/office/drawing/2014/main" id="{77B6A485-A41C-E866-DC41-FFBCEB6CD8F6}"/>
              </a:ext>
            </a:extLst>
          </p:cNvPr>
          <p:cNvSpPr/>
          <p:nvPr/>
        </p:nvSpPr>
        <p:spPr>
          <a:xfrm>
            <a:off x="8335627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6169" name="Oval 6168">
            <a:extLst>
              <a:ext uri="{FF2B5EF4-FFF2-40B4-BE49-F238E27FC236}">
                <a16:creationId xmlns:a16="http://schemas.microsoft.com/office/drawing/2014/main" id="{B7F967BA-6EA6-1FDA-F007-618805F1EDA3}"/>
              </a:ext>
            </a:extLst>
          </p:cNvPr>
          <p:cNvSpPr/>
          <p:nvPr/>
        </p:nvSpPr>
        <p:spPr>
          <a:xfrm>
            <a:off x="9967294" y="355757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  <p:sp>
        <p:nvSpPr>
          <p:cNvPr id="6170" name="Oval 6169">
            <a:extLst>
              <a:ext uri="{FF2B5EF4-FFF2-40B4-BE49-F238E27FC236}">
                <a16:creationId xmlns:a16="http://schemas.microsoft.com/office/drawing/2014/main" id="{617BEE7B-EBD2-A9EA-ABA4-DB875D0DCAA3}"/>
              </a:ext>
            </a:extLst>
          </p:cNvPr>
          <p:cNvSpPr/>
          <p:nvPr/>
        </p:nvSpPr>
        <p:spPr>
          <a:xfrm>
            <a:off x="9967293" y="466957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5</a:t>
            </a:r>
          </a:p>
        </p:txBody>
      </p:sp>
      <p:sp>
        <p:nvSpPr>
          <p:cNvPr id="6171" name="Oval 6170">
            <a:extLst>
              <a:ext uri="{FF2B5EF4-FFF2-40B4-BE49-F238E27FC236}">
                <a16:creationId xmlns:a16="http://schemas.microsoft.com/office/drawing/2014/main" id="{D290A87A-A661-2A4E-B679-CE06D3C2E647}"/>
              </a:ext>
            </a:extLst>
          </p:cNvPr>
          <p:cNvSpPr/>
          <p:nvPr/>
        </p:nvSpPr>
        <p:spPr>
          <a:xfrm>
            <a:off x="8894176" y="4678360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6</a:t>
            </a:r>
          </a:p>
        </p:txBody>
      </p:sp>
      <p:sp>
        <p:nvSpPr>
          <p:cNvPr id="6173" name="Oval 6172">
            <a:extLst>
              <a:ext uri="{FF2B5EF4-FFF2-40B4-BE49-F238E27FC236}">
                <a16:creationId xmlns:a16="http://schemas.microsoft.com/office/drawing/2014/main" id="{382B045B-D781-16B8-9A4A-CDB918E6F802}"/>
              </a:ext>
            </a:extLst>
          </p:cNvPr>
          <p:cNvSpPr/>
          <p:nvPr/>
        </p:nvSpPr>
        <p:spPr>
          <a:xfrm>
            <a:off x="6798263" y="465285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7</a:t>
            </a:r>
          </a:p>
        </p:txBody>
      </p:sp>
      <p:sp>
        <p:nvSpPr>
          <p:cNvPr id="6174" name="Oval 6173">
            <a:extLst>
              <a:ext uri="{FF2B5EF4-FFF2-40B4-BE49-F238E27FC236}">
                <a16:creationId xmlns:a16="http://schemas.microsoft.com/office/drawing/2014/main" id="{CBF24987-0DDD-59D9-4FD8-92E143ECD8F2}"/>
              </a:ext>
            </a:extLst>
          </p:cNvPr>
          <p:cNvSpPr/>
          <p:nvPr/>
        </p:nvSpPr>
        <p:spPr>
          <a:xfrm>
            <a:off x="3764996" y="467006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8</a:t>
            </a:r>
          </a:p>
        </p:txBody>
      </p:sp>
      <p:sp>
        <p:nvSpPr>
          <p:cNvPr id="6175" name="Oval 6174">
            <a:extLst>
              <a:ext uri="{FF2B5EF4-FFF2-40B4-BE49-F238E27FC236}">
                <a16:creationId xmlns:a16="http://schemas.microsoft.com/office/drawing/2014/main" id="{39AC4798-7E71-2EC9-4DA2-B0744A848910}"/>
              </a:ext>
            </a:extLst>
          </p:cNvPr>
          <p:cNvSpPr/>
          <p:nvPr/>
        </p:nvSpPr>
        <p:spPr>
          <a:xfrm>
            <a:off x="837466" y="4670063"/>
            <a:ext cx="238857" cy="228942"/>
          </a:xfrm>
          <a:prstGeom prst="ellipse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00" dirty="0"/>
          </a:p>
        </p:txBody>
      </p:sp>
      <p:pic>
        <p:nvPicPr>
          <p:cNvPr id="6196" name="Picture 6195">
            <a:extLst>
              <a:ext uri="{FF2B5EF4-FFF2-40B4-BE49-F238E27FC236}">
                <a16:creationId xmlns:a16="http://schemas.microsoft.com/office/drawing/2014/main" id="{96D2835E-D13B-0062-0E4D-A26DC69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753" y="5122903"/>
            <a:ext cx="2141472" cy="764284"/>
          </a:xfrm>
          <a:prstGeom prst="rect">
            <a:avLst/>
          </a:prstGeom>
        </p:spPr>
      </p:pic>
      <p:sp>
        <p:nvSpPr>
          <p:cNvPr id="6197" name="TextBox 6196">
            <a:extLst>
              <a:ext uri="{FF2B5EF4-FFF2-40B4-BE49-F238E27FC236}">
                <a16:creationId xmlns:a16="http://schemas.microsoft.com/office/drawing/2014/main" id="{C101BD80-BAA3-861F-E2D4-7E1194C2D539}"/>
              </a:ext>
            </a:extLst>
          </p:cNvPr>
          <p:cNvSpPr txBox="1"/>
          <p:nvPr/>
        </p:nvSpPr>
        <p:spPr>
          <a:xfrm>
            <a:off x="5818018" y="5919054"/>
            <a:ext cx="2141472" cy="92333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Formation of Triads for Knowledge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6E461E-AE4E-74A7-B140-E56A6FCA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8" y="3943037"/>
            <a:ext cx="2266819" cy="6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8" name="TextBox 6197">
            <a:extLst>
              <a:ext uri="{FF2B5EF4-FFF2-40B4-BE49-F238E27FC236}">
                <a16:creationId xmlns:a16="http://schemas.microsoft.com/office/drawing/2014/main" id="{A419F498-589F-C873-C09B-D3CC89DCC0C6}"/>
              </a:ext>
            </a:extLst>
          </p:cNvPr>
          <p:cNvSpPr txBox="1"/>
          <p:nvPr/>
        </p:nvSpPr>
        <p:spPr>
          <a:xfrm>
            <a:off x="11528385" y="6488668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8/13</a:t>
            </a:r>
          </a:p>
        </p:txBody>
      </p:sp>
      <p:sp>
        <p:nvSpPr>
          <p:cNvPr id="6202" name="TextBox 6201">
            <a:extLst>
              <a:ext uri="{FF2B5EF4-FFF2-40B4-BE49-F238E27FC236}">
                <a16:creationId xmlns:a16="http://schemas.microsoft.com/office/drawing/2014/main" id="{2CDA7E41-B50A-5CD4-2519-6DF1BE9356BA}"/>
              </a:ext>
            </a:extLst>
          </p:cNvPr>
          <p:cNvSpPr txBox="1"/>
          <p:nvPr/>
        </p:nvSpPr>
        <p:spPr>
          <a:xfrm>
            <a:off x="10101158" y="1698374"/>
            <a:ext cx="184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SpaCy NER</a:t>
            </a:r>
          </a:p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Annotation Tool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74B4A4-2270-46B7-D0B2-F3DC224EDD28}"/>
              </a:ext>
            </a:extLst>
          </p:cNvPr>
          <p:cNvSpPr/>
          <p:nvPr/>
        </p:nvSpPr>
        <p:spPr>
          <a:xfrm>
            <a:off x="2455689" y="4183890"/>
            <a:ext cx="5879938" cy="26584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61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dirty="0"/>
              <a:t>Creation of Triads and Cypher 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E56C3-B05A-4BE3-436D-366285E5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3" y="871411"/>
            <a:ext cx="4338778" cy="2569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4489D-4955-784C-4F52-826CB38D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" y="3530449"/>
            <a:ext cx="5665738" cy="31712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96B865-C747-6AA5-33D3-4ED78D53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219" y="882986"/>
            <a:ext cx="5319221" cy="1562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647867-61F3-6780-99ED-E87B10130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474" y="2442922"/>
            <a:ext cx="7446297" cy="731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25CF82-9F7B-3D4E-C15C-0127795EA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001" y="3269173"/>
            <a:ext cx="6142252" cy="967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B6E75C-519E-AC47-2B4C-32FFC9E30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001" y="4248802"/>
            <a:ext cx="6142252" cy="838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9925D-1FBA-32CF-B1EC-7DF8A5C777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7530"/>
          <a:stretch/>
        </p:blipFill>
        <p:spPr>
          <a:xfrm>
            <a:off x="6429963" y="5209340"/>
            <a:ext cx="5598966" cy="1399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AB451B-B112-A93C-16F3-1AA2494A5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5255" y="1186837"/>
            <a:ext cx="2048989" cy="778477"/>
          </a:xfrm>
          <a:prstGeom prst="rect">
            <a:avLst/>
          </a:prstGeom>
        </p:spPr>
      </p:pic>
      <p:sp>
        <p:nvSpPr>
          <p:cNvPr id="27" name="Dodecagon 26">
            <a:extLst>
              <a:ext uri="{FF2B5EF4-FFF2-40B4-BE49-F238E27FC236}">
                <a16:creationId xmlns:a16="http://schemas.microsoft.com/office/drawing/2014/main" id="{72377562-C169-5E1E-DB07-FC835921EA50}"/>
              </a:ext>
            </a:extLst>
          </p:cNvPr>
          <p:cNvSpPr/>
          <p:nvPr/>
        </p:nvSpPr>
        <p:spPr>
          <a:xfrm>
            <a:off x="3900208" y="1668553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1</a:t>
            </a:r>
          </a:p>
        </p:txBody>
      </p:sp>
      <p:sp>
        <p:nvSpPr>
          <p:cNvPr id="28" name="Dodecagon 27">
            <a:extLst>
              <a:ext uri="{FF2B5EF4-FFF2-40B4-BE49-F238E27FC236}">
                <a16:creationId xmlns:a16="http://schemas.microsoft.com/office/drawing/2014/main" id="{8E78AD4F-BB29-57F6-0CD7-2A2F1605F08D}"/>
              </a:ext>
            </a:extLst>
          </p:cNvPr>
          <p:cNvSpPr/>
          <p:nvPr/>
        </p:nvSpPr>
        <p:spPr>
          <a:xfrm>
            <a:off x="5000263" y="4415938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2</a:t>
            </a:r>
          </a:p>
        </p:txBody>
      </p:sp>
      <p:sp>
        <p:nvSpPr>
          <p:cNvPr id="29" name="Dodecagon 28">
            <a:extLst>
              <a:ext uri="{FF2B5EF4-FFF2-40B4-BE49-F238E27FC236}">
                <a16:creationId xmlns:a16="http://schemas.microsoft.com/office/drawing/2014/main" id="{CF83DB04-E2D5-E3A8-DBFD-89D90BB534D2}"/>
              </a:ext>
            </a:extLst>
          </p:cNvPr>
          <p:cNvSpPr/>
          <p:nvPr/>
        </p:nvSpPr>
        <p:spPr>
          <a:xfrm>
            <a:off x="11238556" y="1294253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3</a:t>
            </a:r>
          </a:p>
        </p:txBody>
      </p:sp>
      <p:sp>
        <p:nvSpPr>
          <p:cNvPr id="30" name="Dodecagon 29">
            <a:extLst>
              <a:ext uri="{FF2B5EF4-FFF2-40B4-BE49-F238E27FC236}">
                <a16:creationId xmlns:a16="http://schemas.microsoft.com/office/drawing/2014/main" id="{A9C8EF88-47DE-5FBD-2904-793CECA77D70}"/>
              </a:ext>
            </a:extLst>
          </p:cNvPr>
          <p:cNvSpPr/>
          <p:nvPr/>
        </p:nvSpPr>
        <p:spPr>
          <a:xfrm>
            <a:off x="11490556" y="3758555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4</a:t>
            </a:r>
          </a:p>
        </p:txBody>
      </p:sp>
      <p:sp>
        <p:nvSpPr>
          <p:cNvPr id="31" name="Dodecagon 30">
            <a:extLst>
              <a:ext uri="{FF2B5EF4-FFF2-40B4-BE49-F238E27FC236}">
                <a16:creationId xmlns:a16="http://schemas.microsoft.com/office/drawing/2014/main" id="{D80771B6-5611-3C1E-EC58-BA04842CCC72}"/>
              </a:ext>
            </a:extLst>
          </p:cNvPr>
          <p:cNvSpPr/>
          <p:nvPr/>
        </p:nvSpPr>
        <p:spPr>
          <a:xfrm>
            <a:off x="11490556" y="5563747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54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760671-DD23-4E6A-5006-DD1B4395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517" y="2402597"/>
            <a:ext cx="8070471" cy="4287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8AFE9C-ADB9-612B-0309-0CA30404A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84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Framework: </a:t>
            </a:r>
            <a:r>
              <a:rPr lang="en-IN" dirty="0"/>
              <a:t>Creation of Triads and Cypher Script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8A9925D-1FBA-32CF-B1EC-7DF8A5C7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30"/>
          <a:stretch/>
        </p:blipFill>
        <p:spPr>
          <a:xfrm>
            <a:off x="16220" y="830894"/>
            <a:ext cx="5598966" cy="1399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AB451B-B112-A93C-16F3-1AA2494A5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626" y="847693"/>
            <a:ext cx="2048989" cy="778477"/>
          </a:xfrm>
          <a:prstGeom prst="rect">
            <a:avLst/>
          </a:prstGeom>
        </p:spPr>
      </p:pic>
      <p:sp>
        <p:nvSpPr>
          <p:cNvPr id="30" name="Dodecagon 29">
            <a:extLst>
              <a:ext uri="{FF2B5EF4-FFF2-40B4-BE49-F238E27FC236}">
                <a16:creationId xmlns:a16="http://schemas.microsoft.com/office/drawing/2014/main" id="{A9C8EF88-47DE-5FBD-2904-793CECA77D70}"/>
              </a:ext>
            </a:extLst>
          </p:cNvPr>
          <p:cNvSpPr/>
          <p:nvPr/>
        </p:nvSpPr>
        <p:spPr>
          <a:xfrm>
            <a:off x="11420033" y="2970439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47070-C9EC-D61D-A238-634CF1B166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47909" b="-8674"/>
          <a:stretch/>
        </p:blipFill>
        <p:spPr>
          <a:xfrm>
            <a:off x="95506" y="4144033"/>
            <a:ext cx="3834700" cy="778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9C668-722A-4522-084C-AFC527624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31" y="2471812"/>
            <a:ext cx="3162574" cy="1120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30409-796C-1FF2-A70C-A87559DD1FC4}"/>
              </a:ext>
            </a:extLst>
          </p:cNvPr>
          <p:cNvSpPr txBox="1"/>
          <p:nvPr/>
        </p:nvSpPr>
        <p:spPr>
          <a:xfrm>
            <a:off x="1405805" y="2287146"/>
            <a:ext cx="20489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List to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373D0-17DE-C166-3CFA-CCC519690816}"/>
              </a:ext>
            </a:extLst>
          </p:cNvPr>
          <p:cNvSpPr txBox="1"/>
          <p:nvPr/>
        </p:nvSpPr>
        <p:spPr>
          <a:xfrm>
            <a:off x="374163" y="3857241"/>
            <a:ext cx="27465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Creating a Cypher 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0CF75-2C08-AE0A-475A-C112FB2A7DB9}"/>
              </a:ext>
            </a:extLst>
          </p:cNvPr>
          <p:cNvSpPr txBox="1"/>
          <p:nvPr/>
        </p:nvSpPr>
        <p:spPr>
          <a:xfrm>
            <a:off x="3405689" y="1346129"/>
            <a:ext cx="27465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Creating Cypher Queries</a:t>
            </a:r>
          </a:p>
        </p:txBody>
      </p:sp>
      <p:sp>
        <p:nvSpPr>
          <p:cNvPr id="27" name="Dodecagon 26">
            <a:extLst>
              <a:ext uri="{FF2B5EF4-FFF2-40B4-BE49-F238E27FC236}">
                <a16:creationId xmlns:a16="http://schemas.microsoft.com/office/drawing/2014/main" id="{72377562-C169-5E1E-DB07-FC835921EA50}"/>
              </a:ext>
            </a:extLst>
          </p:cNvPr>
          <p:cNvSpPr/>
          <p:nvPr/>
        </p:nvSpPr>
        <p:spPr>
          <a:xfrm>
            <a:off x="5489186" y="1174229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1</a:t>
            </a:r>
          </a:p>
        </p:txBody>
      </p:sp>
      <p:sp>
        <p:nvSpPr>
          <p:cNvPr id="28" name="Dodecagon 27">
            <a:extLst>
              <a:ext uri="{FF2B5EF4-FFF2-40B4-BE49-F238E27FC236}">
                <a16:creationId xmlns:a16="http://schemas.microsoft.com/office/drawing/2014/main" id="{8E78AD4F-BB29-57F6-0CD7-2A2F1605F08D}"/>
              </a:ext>
            </a:extLst>
          </p:cNvPr>
          <p:cNvSpPr/>
          <p:nvPr/>
        </p:nvSpPr>
        <p:spPr>
          <a:xfrm>
            <a:off x="1279805" y="2329641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2</a:t>
            </a:r>
          </a:p>
        </p:txBody>
      </p:sp>
      <p:sp>
        <p:nvSpPr>
          <p:cNvPr id="29" name="Dodecagon 28">
            <a:extLst>
              <a:ext uri="{FF2B5EF4-FFF2-40B4-BE49-F238E27FC236}">
                <a16:creationId xmlns:a16="http://schemas.microsoft.com/office/drawing/2014/main" id="{CF83DB04-E2D5-E3A8-DBFD-89D90BB534D2}"/>
              </a:ext>
            </a:extLst>
          </p:cNvPr>
          <p:cNvSpPr/>
          <p:nvPr/>
        </p:nvSpPr>
        <p:spPr>
          <a:xfrm>
            <a:off x="248163" y="3974573"/>
            <a:ext cx="252000" cy="25200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89325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16D1-CF2F-C00A-2625-20A6C48A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Framework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720EA-14BF-3030-53F8-1FF206AF1AD2}"/>
              </a:ext>
            </a:extLst>
          </p:cNvPr>
          <p:cNvGrpSpPr/>
          <p:nvPr/>
        </p:nvGrpSpPr>
        <p:grpSpPr>
          <a:xfrm>
            <a:off x="2182762" y="1547881"/>
            <a:ext cx="1929914" cy="1971894"/>
            <a:chOff x="-6521" y="3429000"/>
            <a:chExt cx="1929914" cy="1971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4B356-D11C-7D66-76E1-8C5C0621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406" y="3429000"/>
              <a:ext cx="1436955" cy="13255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8C46C-9237-E8AA-AE7B-1C281D363FD2}"/>
                </a:ext>
              </a:extLst>
            </p:cNvPr>
            <p:cNvSpPr txBox="1"/>
            <p:nvPr/>
          </p:nvSpPr>
          <p:spPr>
            <a:xfrm>
              <a:off x="-6521" y="4754563"/>
              <a:ext cx="1929914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FF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PMJAY Admission Process Flow PDFs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C4C09-61DD-27E5-372D-DC030C000B1E}"/>
              </a:ext>
            </a:extLst>
          </p:cNvPr>
          <p:cNvGrpSpPr/>
          <p:nvPr/>
        </p:nvGrpSpPr>
        <p:grpSpPr>
          <a:xfrm>
            <a:off x="4783653" y="1836124"/>
            <a:ext cx="2333614" cy="1642647"/>
            <a:chOff x="2054978" y="1018927"/>
            <a:chExt cx="2333614" cy="1642647"/>
          </a:xfrm>
        </p:grpSpPr>
        <p:pic>
          <p:nvPicPr>
            <p:cNvPr id="6146" name="Picture 2" descr="Apache Tika - Wikipedia">
              <a:extLst>
                <a:ext uri="{FF2B5EF4-FFF2-40B4-BE49-F238E27FC236}">
                  <a16:creationId xmlns:a16="http://schemas.microsoft.com/office/drawing/2014/main" id="{1C219A7D-F71C-46A3-E622-99DDD6758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890" y="1018927"/>
              <a:ext cx="2037791" cy="72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585DC-A905-1FC0-A9CF-48B2DFFA06B9}"/>
                </a:ext>
              </a:extLst>
            </p:cNvPr>
            <p:cNvSpPr txBox="1"/>
            <p:nvPr/>
          </p:nvSpPr>
          <p:spPr>
            <a:xfrm>
              <a:off x="2054978" y="2292242"/>
              <a:ext cx="233361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Extract text from PDF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0A885A-CFB3-D4E3-8548-1B65FF882FC4}"/>
              </a:ext>
            </a:extLst>
          </p:cNvPr>
          <p:cNvGrpSpPr/>
          <p:nvPr/>
        </p:nvGrpSpPr>
        <p:grpSpPr>
          <a:xfrm>
            <a:off x="7727403" y="1684858"/>
            <a:ext cx="1526627" cy="1763433"/>
            <a:chOff x="2715204" y="3223088"/>
            <a:chExt cx="1526627" cy="1763433"/>
          </a:xfrm>
        </p:grpSpPr>
        <p:pic>
          <p:nvPicPr>
            <p:cNvPr id="6148" name="Picture 4" descr="Regex Tutorial | Regular Expression - Javatpoint">
              <a:extLst>
                <a:ext uri="{FF2B5EF4-FFF2-40B4-BE49-F238E27FC236}">
                  <a16:creationId xmlns:a16="http://schemas.microsoft.com/office/drawing/2014/main" id="{B9728231-CB0D-501C-39E1-3C2FE4603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727" y="3223088"/>
              <a:ext cx="1333146" cy="133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2802A2-E8D5-4EE6-5293-1E26D0974C4D}"/>
                </a:ext>
              </a:extLst>
            </p:cNvPr>
            <p:cNvSpPr txBox="1"/>
            <p:nvPr/>
          </p:nvSpPr>
          <p:spPr>
            <a:xfrm>
              <a:off x="2715204" y="4617189"/>
              <a:ext cx="1526627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Data Cleaning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B24F54-73C3-C4C1-F630-18F8F1FE9C3C}"/>
              </a:ext>
            </a:extLst>
          </p:cNvPr>
          <p:cNvSpPr txBox="1"/>
          <p:nvPr/>
        </p:nvSpPr>
        <p:spPr>
          <a:xfrm>
            <a:off x="10040244" y="2345157"/>
            <a:ext cx="2011419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Training Corpus for Domain-Specific NLP for NER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B98D9-3317-9990-F085-26B4727C5C10}"/>
              </a:ext>
            </a:extLst>
          </p:cNvPr>
          <p:cNvGrpSpPr/>
          <p:nvPr/>
        </p:nvGrpSpPr>
        <p:grpSpPr>
          <a:xfrm>
            <a:off x="10360816" y="4183890"/>
            <a:ext cx="1370271" cy="1025133"/>
            <a:chOff x="9764061" y="5192727"/>
            <a:chExt cx="1370271" cy="1025133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F891D86C-D983-F0CD-8596-324475DC5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61" y="5192727"/>
              <a:ext cx="1370271" cy="48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2A92CA-BDF8-AA49-8547-6571F9CB2F8C}"/>
                </a:ext>
              </a:extLst>
            </p:cNvPr>
            <p:cNvSpPr txBox="1"/>
            <p:nvPr/>
          </p:nvSpPr>
          <p:spPr>
            <a:xfrm>
              <a:off x="9821173" y="5571529"/>
              <a:ext cx="1256045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NLP Model Training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B3B1CC-F292-DBFF-B7CF-6F4E900B2AD4}"/>
              </a:ext>
            </a:extLst>
          </p:cNvPr>
          <p:cNvGrpSpPr/>
          <p:nvPr/>
        </p:nvGrpSpPr>
        <p:grpSpPr>
          <a:xfrm>
            <a:off x="8312436" y="5129882"/>
            <a:ext cx="2463542" cy="1652807"/>
            <a:chOff x="2321937" y="2238807"/>
            <a:chExt cx="2463542" cy="1652807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BABB84E1-E2ED-79F4-7A25-D0D819C8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67" y="2238807"/>
              <a:ext cx="1028727" cy="112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F4E13-7D6F-5E84-A253-73BEC12D9F61}"/>
                </a:ext>
              </a:extLst>
            </p:cNvPr>
            <p:cNvSpPr txBox="1"/>
            <p:nvPr/>
          </p:nvSpPr>
          <p:spPr>
            <a:xfrm>
              <a:off x="2321937" y="3245283"/>
              <a:ext cx="24635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Entity and Relations Extraction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0A22C-3C55-F2FD-266B-DA74BA8418C4}"/>
              </a:ext>
            </a:extLst>
          </p:cNvPr>
          <p:cNvGrpSpPr/>
          <p:nvPr/>
        </p:nvGrpSpPr>
        <p:grpSpPr>
          <a:xfrm>
            <a:off x="2652654" y="4957185"/>
            <a:ext cx="2463542" cy="1789840"/>
            <a:chOff x="8408086" y="4291582"/>
            <a:chExt cx="2463542" cy="1789840"/>
          </a:xfrm>
        </p:grpSpPr>
        <p:pic>
          <p:nvPicPr>
            <p:cNvPr id="6156" name="Picture 12" descr="Cypher and Gremlin Interoperation - ppt download">
              <a:extLst>
                <a:ext uri="{FF2B5EF4-FFF2-40B4-BE49-F238E27FC236}">
                  <a16:creationId xmlns:a16="http://schemas.microsoft.com/office/drawing/2014/main" id="{204AD07E-00F9-E584-BAE6-3C3E1AE8A8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" t="8078" r="68642" b="77836"/>
            <a:stretch/>
          </p:blipFill>
          <p:spPr bwMode="auto">
            <a:xfrm>
              <a:off x="8408086" y="4291582"/>
              <a:ext cx="2463542" cy="6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Neo4j - Wikipedia">
              <a:extLst>
                <a:ext uri="{FF2B5EF4-FFF2-40B4-BE49-F238E27FC236}">
                  <a16:creationId xmlns:a16="http://schemas.microsoft.com/office/drawing/2014/main" id="{AA5FB838-9033-5CA0-39B4-99F60CA7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450" y="4882305"/>
              <a:ext cx="2178835" cy="817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2EAE41-AEA1-A5DE-F34A-F1E31ABBA1A3}"/>
                </a:ext>
              </a:extLst>
            </p:cNvPr>
            <p:cNvSpPr txBox="1"/>
            <p:nvPr/>
          </p:nvSpPr>
          <p:spPr>
            <a:xfrm>
              <a:off x="8610600" y="5712090"/>
              <a:ext cx="1899745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FF0000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IN" dirty="0"/>
                <a:t>Knowledge Graph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39A00A-D922-3AA4-61E5-C4B031BBB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" y="1314687"/>
            <a:ext cx="1897029" cy="187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464CD-7321-22E4-889F-F03F449F0B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7346" r="25940"/>
          <a:stretch/>
        </p:blipFill>
        <p:spPr>
          <a:xfrm>
            <a:off x="13642" y="5370840"/>
            <a:ext cx="2283761" cy="148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237AF3-B8C5-C75D-24D2-A22961252314}"/>
              </a:ext>
            </a:extLst>
          </p:cNvPr>
          <p:cNvSpPr/>
          <p:nvPr/>
        </p:nvSpPr>
        <p:spPr>
          <a:xfrm>
            <a:off x="4112676" y="2241584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C2EFC8-BE73-C954-5749-15A2C78A3ED8}"/>
              </a:ext>
            </a:extLst>
          </p:cNvPr>
          <p:cNvSpPr/>
          <p:nvPr/>
        </p:nvSpPr>
        <p:spPr>
          <a:xfrm>
            <a:off x="7145314" y="2250411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928034-AC1B-4A4A-7090-C9D40E451AE9}"/>
              </a:ext>
            </a:extLst>
          </p:cNvPr>
          <p:cNvSpPr/>
          <p:nvPr/>
        </p:nvSpPr>
        <p:spPr>
          <a:xfrm>
            <a:off x="9259352" y="2225728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0742D8E-1B2F-6304-5910-772DF1DEFE13}"/>
              </a:ext>
            </a:extLst>
          </p:cNvPr>
          <p:cNvSpPr/>
          <p:nvPr/>
        </p:nvSpPr>
        <p:spPr>
          <a:xfrm rot="5400000">
            <a:off x="10713349" y="3560320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EB3FA9C-7237-1222-E962-A0DFCCAABA0D}"/>
              </a:ext>
            </a:extLst>
          </p:cNvPr>
          <p:cNvSpPr/>
          <p:nvPr/>
        </p:nvSpPr>
        <p:spPr>
          <a:xfrm rot="10800000">
            <a:off x="8063800" y="5903675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ABCAFBDD-D789-D002-DD4B-0AE0E3987132}"/>
              </a:ext>
            </a:extLst>
          </p:cNvPr>
          <p:cNvGrpSpPr/>
          <p:nvPr/>
        </p:nvGrpSpPr>
        <p:grpSpPr>
          <a:xfrm>
            <a:off x="949422" y="3614548"/>
            <a:ext cx="9151736" cy="1184738"/>
            <a:chOff x="949422" y="3576448"/>
            <a:chExt cx="9151736" cy="1184738"/>
          </a:xfrm>
        </p:grpSpPr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913318CF-D130-BE6C-6D04-7311A7CE6C3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22" y="3626074"/>
              <a:ext cx="9151736" cy="77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5" name="Straight Connector 6154">
              <a:extLst>
                <a:ext uri="{FF2B5EF4-FFF2-40B4-BE49-F238E27FC236}">
                  <a16:creationId xmlns:a16="http://schemas.microsoft.com/office/drawing/2014/main" id="{AF9F7E07-49B1-7EBE-ACA5-3C35CA2E0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22" y="4746434"/>
              <a:ext cx="9151736" cy="147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B00EE32C-F7CB-F032-5A64-2C32D070D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1158" y="3576448"/>
              <a:ext cx="0" cy="11545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572AC49-3618-680E-D1EA-D1448B7E8AFE}"/>
              </a:ext>
            </a:extLst>
          </p:cNvPr>
          <p:cNvSpPr/>
          <p:nvPr/>
        </p:nvSpPr>
        <p:spPr>
          <a:xfrm rot="10800000">
            <a:off x="5124061" y="5837337"/>
            <a:ext cx="569710" cy="238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822B5320-3F37-83DD-AE5A-06C33ABB6F88}"/>
              </a:ext>
            </a:extLst>
          </p:cNvPr>
          <p:cNvSpPr/>
          <p:nvPr/>
        </p:nvSpPr>
        <p:spPr>
          <a:xfrm rot="10800000">
            <a:off x="10191750" y="5404432"/>
            <a:ext cx="854202" cy="578271"/>
          </a:xfrm>
          <a:prstGeom prst="bentArrow">
            <a:avLst>
              <a:gd name="adj1" fmla="val 17753"/>
              <a:gd name="adj2" fmla="val 19235"/>
              <a:gd name="adj3" fmla="val 25000"/>
              <a:gd name="adj4" fmla="val 20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91BA4ECA-9727-C508-8B17-96399816AF2B}"/>
              </a:ext>
            </a:extLst>
          </p:cNvPr>
          <p:cNvSpPr txBox="1"/>
          <p:nvPr/>
        </p:nvSpPr>
        <p:spPr>
          <a:xfrm>
            <a:off x="606522" y="3245216"/>
            <a:ext cx="6858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86FDCD75-1115-5F50-5BE6-C70EB5B08699}"/>
              </a:ext>
            </a:extLst>
          </p:cNvPr>
          <p:cNvSpPr txBox="1"/>
          <p:nvPr/>
        </p:nvSpPr>
        <p:spPr>
          <a:xfrm>
            <a:off x="606521" y="4911019"/>
            <a:ext cx="86210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E12CDD0C-4128-454E-167C-D6444F47B5E1}"/>
              </a:ext>
            </a:extLst>
          </p:cNvPr>
          <p:cNvSpPr/>
          <p:nvPr/>
        </p:nvSpPr>
        <p:spPr>
          <a:xfrm>
            <a:off x="863699" y="3548340"/>
            <a:ext cx="238857" cy="228942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164" name="Oval 6163">
            <a:extLst>
              <a:ext uri="{FF2B5EF4-FFF2-40B4-BE49-F238E27FC236}">
                <a16:creationId xmlns:a16="http://schemas.microsoft.com/office/drawing/2014/main" id="{79468AB0-B015-29DA-B539-F7830FDD0A94}"/>
              </a:ext>
            </a:extLst>
          </p:cNvPr>
          <p:cNvSpPr/>
          <p:nvPr/>
        </p:nvSpPr>
        <p:spPr>
          <a:xfrm>
            <a:off x="3028290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  <p:sp>
        <p:nvSpPr>
          <p:cNvPr id="6167" name="Oval 6166">
            <a:extLst>
              <a:ext uri="{FF2B5EF4-FFF2-40B4-BE49-F238E27FC236}">
                <a16:creationId xmlns:a16="http://schemas.microsoft.com/office/drawing/2014/main" id="{C3A0667E-C64A-9487-B845-8F6304DE699E}"/>
              </a:ext>
            </a:extLst>
          </p:cNvPr>
          <p:cNvSpPr/>
          <p:nvPr/>
        </p:nvSpPr>
        <p:spPr>
          <a:xfrm>
            <a:off x="5765296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6168" name="Oval 6167">
            <a:extLst>
              <a:ext uri="{FF2B5EF4-FFF2-40B4-BE49-F238E27FC236}">
                <a16:creationId xmlns:a16="http://schemas.microsoft.com/office/drawing/2014/main" id="{77B6A485-A41C-E866-DC41-FFBCEB6CD8F6}"/>
              </a:ext>
            </a:extLst>
          </p:cNvPr>
          <p:cNvSpPr/>
          <p:nvPr/>
        </p:nvSpPr>
        <p:spPr>
          <a:xfrm>
            <a:off x="8335627" y="3557415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6169" name="Oval 6168">
            <a:extLst>
              <a:ext uri="{FF2B5EF4-FFF2-40B4-BE49-F238E27FC236}">
                <a16:creationId xmlns:a16="http://schemas.microsoft.com/office/drawing/2014/main" id="{B7F967BA-6EA6-1FDA-F007-618805F1EDA3}"/>
              </a:ext>
            </a:extLst>
          </p:cNvPr>
          <p:cNvSpPr/>
          <p:nvPr/>
        </p:nvSpPr>
        <p:spPr>
          <a:xfrm>
            <a:off x="9967294" y="355757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  <p:sp>
        <p:nvSpPr>
          <p:cNvPr id="6170" name="Oval 6169">
            <a:extLst>
              <a:ext uri="{FF2B5EF4-FFF2-40B4-BE49-F238E27FC236}">
                <a16:creationId xmlns:a16="http://schemas.microsoft.com/office/drawing/2014/main" id="{617BEE7B-EBD2-A9EA-ABA4-DB875D0DCAA3}"/>
              </a:ext>
            </a:extLst>
          </p:cNvPr>
          <p:cNvSpPr/>
          <p:nvPr/>
        </p:nvSpPr>
        <p:spPr>
          <a:xfrm>
            <a:off x="9967293" y="466957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5</a:t>
            </a:r>
          </a:p>
        </p:txBody>
      </p:sp>
      <p:sp>
        <p:nvSpPr>
          <p:cNvPr id="6171" name="Oval 6170">
            <a:extLst>
              <a:ext uri="{FF2B5EF4-FFF2-40B4-BE49-F238E27FC236}">
                <a16:creationId xmlns:a16="http://schemas.microsoft.com/office/drawing/2014/main" id="{D290A87A-A661-2A4E-B679-CE06D3C2E647}"/>
              </a:ext>
            </a:extLst>
          </p:cNvPr>
          <p:cNvSpPr/>
          <p:nvPr/>
        </p:nvSpPr>
        <p:spPr>
          <a:xfrm>
            <a:off x="8894176" y="4678360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6</a:t>
            </a:r>
          </a:p>
        </p:txBody>
      </p:sp>
      <p:sp>
        <p:nvSpPr>
          <p:cNvPr id="6173" name="Oval 6172">
            <a:extLst>
              <a:ext uri="{FF2B5EF4-FFF2-40B4-BE49-F238E27FC236}">
                <a16:creationId xmlns:a16="http://schemas.microsoft.com/office/drawing/2014/main" id="{382B045B-D781-16B8-9A4A-CDB918E6F802}"/>
              </a:ext>
            </a:extLst>
          </p:cNvPr>
          <p:cNvSpPr/>
          <p:nvPr/>
        </p:nvSpPr>
        <p:spPr>
          <a:xfrm>
            <a:off x="6798263" y="4652851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7</a:t>
            </a:r>
          </a:p>
        </p:txBody>
      </p:sp>
      <p:sp>
        <p:nvSpPr>
          <p:cNvPr id="6174" name="Oval 6173">
            <a:extLst>
              <a:ext uri="{FF2B5EF4-FFF2-40B4-BE49-F238E27FC236}">
                <a16:creationId xmlns:a16="http://schemas.microsoft.com/office/drawing/2014/main" id="{CBF24987-0DDD-59D9-4FD8-92E143ECD8F2}"/>
              </a:ext>
            </a:extLst>
          </p:cNvPr>
          <p:cNvSpPr/>
          <p:nvPr/>
        </p:nvSpPr>
        <p:spPr>
          <a:xfrm>
            <a:off x="3764996" y="4670063"/>
            <a:ext cx="238857" cy="228942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8</a:t>
            </a:r>
          </a:p>
        </p:txBody>
      </p:sp>
      <p:sp>
        <p:nvSpPr>
          <p:cNvPr id="6175" name="Oval 6174">
            <a:extLst>
              <a:ext uri="{FF2B5EF4-FFF2-40B4-BE49-F238E27FC236}">
                <a16:creationId xmlns:a16="http://schemas.microsoft.com/office/drawing/2014/main" id="{39AC4798-7E71-2EC9-4DA2-B0744A848910}"/>
              </a:ext>
            </a:extLst>
          </p:cNvPr>
          <p:cNvSpPr/>
          <p:nvPr/>
        </p:nvSpPr>
        <p:spPr>
          <a:xfrm>
            <a:off x="837466" y="4670063"/>
            <a:ext cx="238857" cy="228942"/>
          </a:xfrm>
          <a:prstGeom prst="ellipse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00" dirty="0"/>
          </a:p>
        </p:txBody>
      </p:sp>
      <p:pic>
        <p:nvPicPr>
          <p:cNvPr id="6196" name="Picture 6195">
            <a:extLst>
              <a:ext uri="{FF2B5EF4-FFF2-40B4-BE49-F238E27FC236}">
                <a16:creationId xmlns:a16="http://schemas.microsoft.com/office/drawing/2014/main" id="{96D2835E-D13B-0062-0E4D-A26DC69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753" y="5122903"/>
            <a:ext cx="2141472" cy="764284"/>
          </a:xfrm>
          <a:prstGeom prst="rect">
            <a:avLst/>
          </a:prstGeom>
        </p:spPr>
      </p:pic>
      <p:sp>
        <p:nvSpPr>
          <p:cNvPr id="6197" name="TextBox 6196">
            <a:extLst>
              <a:ext uri="{FF2B5EF4-FFF2-40B4-BE49-F238E27FC236}">
                <a16:creationId xmlns:a16="http://schemas.microsoft.com/office/drawing/2014/main" id="{C101BD80-BAA3-861F-E2D4-7E1194C2D539}"/>
              </a:ext>
            </a:extLst>
          </p:cNvPr>
          <p:cNvSpPr txBox="1"/>
          <p:nvPr/>
        </p:nvSpPr>
        <p:spPr>
          <a:xfrm>
            <a:off x="5818018" y="5919054"/>
            <a:ext cx="2141472" cy="92333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dirty="0"/>
              <a:t>Formation of Triads for Knowledge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6E461E-AE4E-74A7-B140-E56A6FCA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8" y="3943037"/>
            <a:ext cx="2266819" cy="6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02" name="TextBox 6201">
            <a:extLst>
              <a:ext uri="{FF2B5EF4-FFF2-40B4-BE49-F238E27FC236}">
                <a16:creationId xmlns:a16="http://schemas.microsoft.com/office/drawing/2014/main" id="{2CDA7E41-B50A-5CD4-2519-6DF1BE9356BA}"/>
              </a:ext>
            </a:extLst>
          </p:cNvPr>
          <p:cNvSpPr txBox="1"/>
          <p:nvPr/>
        </p:nvSpPr>
        <p:spPr>
          <a:xfrm>
            <a:off x="10101158" y="1698374"/>
            <a:ext cx="184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SpaCy NER</a:t>
            </a:r>
          </a:p>
          <a:p>
            <a:pPr algn="ctr"/>
            <a:r>
              <a:rPr lang="en-IN" dirty="0">
                <a:solidFill>
                  <a:srgbClr val="00B050"/>
                </a:solidFill>
                <a:latin typeface="Amethyst" pitchFamily="2" charset="0"/>
              </a:rPr>
              <a:t>Annotation Tool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DB0AAE-3C32-1E74-E4E7-1725B661F61E}"/>
              </a:ext>
            </a:extLst>
          </p:cNvPr>
          <p:cNvSpPr/>
          <p:nvPr/>
        </p:nvSpPr>
        <p:spPr>
          <a:xfrm>
            <a:off x="-151940" y="4695131"/>
            <a:ext cx="2602910" cy="24170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217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7A73-7DFE-801E-91A2-705746F2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Results : </a:t>
            </a:r>
            <a:r>
              <a:rPr lang="en-IN" dirty="0"/>
              <a:t>PMJAY Overall Process Flow</a:t>
            </a:r>
            <a:endParaRPr lang="en-IN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313EE5-ED96-D470-5460-2E121962D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4" y="3520418"/>
            <a:ext cx="3613573" cy="2428284"/>
          </a:xfrm>
          <a:ln w="19050">
            <a:solidFill>
              <a:schemeClr val="tx1"/>
            </a:solidFill>
          </a:ln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96D4D550-457D-89BC-2014-1A4131639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41305" b="49398"/>
          <a:stretch/>
        </p:blipFill>
        <p:spPr>
          <a:xfrm>
            <a:off x="5007031" y="1414755"/>
            <a:ext cx="6738167" cy="53731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490A91-764E-25B0-0D58-88E2415F9C5C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>
          <a:xfrm flipV="1">
            <a:off x="2296160" y="4101307"/>
            <a:ext cx="2710871" cy="1970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E9C9721-7D0B-F14C-DF87-8FEFD620BA64}"/>
              </a:ext>
            </a:extLst>
          </p:cNvPr>
          <p:cNvSpPr/>
          <p:nvPr/>
        </p:nvSpPr>
        <p:spPr>
          <a:xfrm>
            <a:off x="1057320" y="3638589"/>
            <a:ext cx="1238840" cy="1319491"/>
          </a:xfrm>
          <a:prstGeom prst="ellipse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12" descr="Cypher and Gremlin Interoperation - ppt download">
            <a:extLst>
              <a:ext uri="{FF2B5EF4-FFF2-40B4-BE49-F238E27FC236}">
                <a16:creationId xmlns:a16="http://schemas.microsoft.com/office/drawing/2014/main" id="{B92CACBE-0FF6-A374-DB73-4087AAA35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8078" r="68642" b="77836"/>
          <a:stretch/>
        </p:blipFill>
        <p:spPr bwMode="auto">
          <a:xfrm>
            <a:off x="1057320" y="1611784"/>
            <a:ext cx="246354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Neo4j - Wikipedia">
            <a:extLst>
              <a:ext uri="{FF2B5EF4-FFF2-40B4-BE49-F238E27FC236}">
                <a16:creationId xmlns:a16="http://schemas.microsoft.com/office/drawing/2014/main" id="{D9B3BC50-FE0D-ECF1-9ACB-5601E62F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84" y="2202507"/>
            <a:ext cx="2178835" cy="81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50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95B2B9C-E8F7-322C-3E4F-A4E13745E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266">
            <a:off x="7401388" y="2293832"/>
            <a:ext cx="5371194" cy="37568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533633-7DD4-459B-31F2-465BDB7BD1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708B1-10A4-C91B-CA32-E9761B800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7" r="53384" b="15720"/>
          <a:stretch/>
        </p:blipFill>
        <p:spPr>
          <a:xfrm>
            <a:off x="80538" y="1510229"/>
            <a:ext cx="6760100" cy="53477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9D005E-3684-B6B3-83B6-FB8832EE9FFE}"/>
              </a:ext>
            </a:extLst>
          </p:cNvPr>
          <p:cNvCxnSpPr>
            <a:cxnSpLocks/>
            <a:stCxn id="18" idx="1"/>
            <a:endCxn id="9" idx="3"/>
          </p:cNvCxnSpPr>
          <p:nvPr/>
        </p:nvCxnSpPr>
        <p:spPr>
          <a:xfrm flipH="1" flipV="1">
            <a:off x="6840638" y="4184115"/>
            <a:ext cx="1179016" cy="480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C98AA39-9FD1-AFA2-A847-27135C154319}"/>
              </a:ext>
            </a:extLst>
          </p:cNvPr>
          <p:cNvSpPr/>
          <p:nvPr/>
        </p:nvSpPr>
        <p:spPr>
          <a:xfrm>
            <a:off x="7584020" y="3824346"/>
            <a:ext cx="2974694" cy="2784798"/>
          </a:xfrm>
          <a:prstGeom prst="ellipse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12" descr="Cypher and Gremlin Interoperation - ppt download">
            <a:extLst>
              <a:ext uri="{FF2B5EF4-FFF2-40B4-BE49-F238E27FC236}">
                <a16:creationId xmlns:a16="http://schemas.microsoft.com/office/drawing/2014/main" id="{2DBDA19A-7128-1C20-096E-58D45936B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8078" r="68642" b="77836"/>
          <a:stretch/>
        </p:blipFill>
        <p:spPr bwMode="auto">
          <a:xfrm>
            <a:off x="7153534" y="1372345"/>
            <a:ext cx="246354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Neo4j - Wikipedia">
            <a:extLst>
              <a:ext uri="{FF2B5EF4-FFF2-40B4-BE49-F238E27FC236}">
                <a16:creationId xmlns:a16="http://schemas.microsoft.com/office/drawing/2014/main" id="{2BA7A1BE-9F92-1835-C991-B8811D99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898" y="1963068"/>
            <a:ext cx="2178835" cy="81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913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533633-7DD4-459B-31F2-465BDB7BD1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Results : </a:t>
            </a:r>
            <a:r>
              <a:rPr lang="en-IN" dirty="0"/>
              <a:t>PMJAY Admission Process Flow Knowledge Graph for Dummy Records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82185-B368-02AF-3A97-DAF15716D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456413"/>
            <a:ext cx="10241280" cy="5265062"/>
          </a:xfrm>
          <a:prstGeom prst="rect">
            <a:avLst/>
          </a:prstGeom>
        </p:spPr>
      </p:pic>
      <p:pic>
        <p:nvPicPr>
          <p:cNvPr id="10" name="Picture 12" descr="Cypher and Gremlin Interoperation - ppt download">
            <a:extLst>
              <a:ext uri="{FF2B5EF4-FFF2-40B4-BE49-F238E27FC236}">
                <a16:creationId xmlns:a16="http://schemas.microsoft.com/office/drawing/2014/main" id="{E0F1A56B-244A-EDAF-1176-F5A8D56B9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8078" r="68642" b="77836"/>
          <a:stretch/>
        </p:blipFill>
        <p:spPr bwMode="auto">
          <a:xfrm>
            <a:off x="183774" y="5241665"/>
            <a:ext cx="246354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Neo4j - Wikipedia">
            <a:extLst>
              <a:ext uri="{FF2B5EF4-FFF2-40B4-BE49-F238E27FC236}">
                <a16:creationId xmlns:a16="http://schemas.microsoft.com/office/drawing/2014/main" id="{9F1BE92A-271A-D9DE-83CB-E2240CBA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38" y="5832388"/>
            <a:ext cx="2178835" cy="81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993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533633-7DD4-459B-31F2-465BDB7BD1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Conclusion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A773D7-8636-51CF-AA57-CAF0D5FD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/>
              <a:t>We have built a framework using which one can build a Knowledge Graph from unstructured data.</a:t>
            </a:r>
          </a:p>
          <a:p>
            <a:r>
              <a:rPr lang="en-IN" dirty="0"/>
              <a:t>We have built a Named Entity Recognition Model for PMJAY, which could be used by for:</a:t>
            </a:r>
          </a:p>
          <a:p>
            <a:pPr lvl="1"/>
            <a:r>
              <a:rPr lang="en-IN" dirty="0"/>
              <a:t>Information Extraction from their vast repository of unstructured data.</a:t>
            </a:r>
          </a:p>
          <a:p>
            <a:pPr lvl="1"/>
            <a:r>
              <a:rPr lang="en-IN" dirty="0"/>
              <a:t>Building </a:t>
            </a:r>
            <a:r>
              <a:rPr lang="en-IN" dirty="0" err="1"/>
              <a:t>ChatBots</a:t>
            </a:r>
            <a:r>
              <a:rPr lang="en-IN" dirty="0"/>
              <a:t> for their website</a:t>
            </a:r>
          </a:p>
          <a:p>
            <a:pPr lvl="1"/>
            <a:r>
              <a:rPr lang="en-IN" dirty="0"/>
              <a:t>Document Classification</a:t>
            </a:r>
          </a:p>
          <a:p>
            <a:r>
              <a:rPr lang="en-IN" dirty="0"/>
              <a:t>To substantiate the NER model, we also have the training corpus and the framework to train the model.</a:t>
            </a:r>
          </a:p>
          <a:p>
            <a:r>
              <a:rPr lang="en-IN" dirty="0"/>
              <a:t>Regular expressions for data cleaning of PMJAY documents.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30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60D9-CD5C-465E-0E4D-798C1B56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80000" cy="6999889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2F404-9FCF-6027-5287-27CEE5E8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703" y="0"/>
            <a:ext cx="7667297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3600" dirty="0"/>
              <a:t>Objective &amp; Key Contributions</a:t>
            </a:r>
          </a:p>
        </p:txBody>
      </p:sp>
    </p:spTree>
    <p:extLst>
      <p:ext uri="{BB962C8B-B14F-4D97-AF65-F5344CB8AC3E}">
        <p14:creationId xmlns:p14="http://schemas.microsoft.com/office/powerpoint/2010/main" val="813703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8390-38CF-01B8-3D65-EC02DBA8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14DC-98BC-A946-59D9-6FE238758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We can use web scraper to collect more data on the domain.</a:t>
            </a:r>
          </a:p>
          <a:p>
            <a:r>
              <a:rPr lang="en-IN" dirty="0"/>
              <a:t>Relation Extraction can be improved with word-dependency analysis so its extraction can handle complex sentences too.</a:t>
            </a:r>
          </a:p>
          <a:p>
            <a:r>
              <a:rPr lang="en-IN" dirty="0"/>
              <a:t>Use of other NLP tools like </a:t>
            </a:r>
            <a:r>
              <a:rPr lang="en-IN" dirty="0" err="1"/>
              <a:t>huggingface’s</a:t>
            </a:r>
            <a:r>
              <a:rPr lang="en-IN" dirty="0"/>
              <a:t> bio-</a:t>
            </a:r>
            <a:r>
              <a:rPr lang="en-IN" dirty="0" err="1"/>
              <a:t>bert</a:t>
            </a:r>
            <a:r>
              <a:rPr lang="en-IN" dirty="0"/>
              <a:t> model can improve the NER model.</a:t>
            </a:r>
          </a:p>
          <a:p>
            <a:r>
              <a:rPr lang="en-IN" dirty="0"/>
              <a:t>Entity Resolution can be done on the built Knowledge Graph.</a:t>
            </a:r>
          </a:p>
          <a:p>
            <a:r>
              <a:rPr lang="en-IN" dirty="0"/>
              <a:t>Graph ML Models can be applied on Knowledge Graphs.</a:t>
            </a:r>
          </a:p>
          <a:p>
            <a:r>
              <a:rPr lang="en-IN" dirty="0"/>
              <a:t>Interpretability of ML Models could be analysed.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9E7B01-934B-E9D3-04B4-BEEAF537F4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910142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8390-38CF-01B8-3D65-EC02DBA8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14DC-98BC-A946-59D9-6FE238758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39" y="2055813"/>
            <a:ext cx="12088761" cy="4566212"/>
          </a:xfrm>
        </p:spPr>
        <p:txBody>
          <a:bodyPr>
            <a:normAutofit/>
          </a:bodyPr>
          <a:lstStyle/>
          <a:p>
            <a:pPr lvl="1"/>
            <a:r>
              <a:rPr lang="en-IN" dirty="0"/>
              <a:t>[1] </a:t>
            </a:r>
            <a:r>
              <a:rPr lang="en-IN" dirty="0" err="1"/>
              <a:t>Accern</a:t>
            </a:r>
            <a:r>
              <a:rPr lang="en-IN" dirty="0"/>
              <a:t>. Named entity </a:t>
            </a:r>
            <a:r>
              <a:rPr lang="en-IN" dirty="0" err="1"/>
              <a:t>recognizition</a:t>
            </a:r>
            <a:r>
              <a:rPr lang="en-IN" dirty="0"/>
              <a:t> (</a:t>
            </a:r>
            <a:r>
              <a:rPr lang="en-IN" dirty="0" err="1"/>
              <a:t>ner</a:t>
            </a:r>
            <a:r>
              <a:rPr lang="en-IN" dirty="0"/>
              <a:t>) uses for unstructured text.     </a:t>
            </a:r>
            <a:r>
              <a:rPr lang="en-IN" dirty="0">
                <a:hlinkClick r:id="rId2"/>
              </a:rPr>
              <a:t>https://accern.com/blog/extracting-information-from-unstructured-text/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[2] Bharat, A. Ayushman </a:t>
            </a:r>
            <a:r>
              <a:rPr lang="en-IN" dirty="0" err="1"/>
              <a:t>bharat</a:t>
            </a:r>
            <a:r>
              <a:rPr lang="en-IN" dirty="0"/>
              <a:t> - </a:t>
            </a:r>
            <a:r>
              <a:rPr lang="en-IN" dirty="0" err="1"/>
              <a:t>pradhan</a:t>
            </a:r>
            <a:r>
              <a:rPr lang="en-IN" dirty="0"/>
              <a:t> </a:t>
            </a:r>
            <a:r>
              <a:rPr lang="en-IN" dirty="0" err="1"/>
              <a:t>mantri</a:t>
            </a:r>
            <a:r>
              <a:rPr lang="en-IN" dirty="0"/>
              <a:t> </a:t>
            </a:r>
            <a:r>
              <a:rPr lang="en-IN" dirty="0" err="1"/>
              <a:t>jan</a:t>
            </a:r>
            <a:r>
              <a:rPr lang="en-IN" dirty="0"/>
              <a:t> </a:t>
            </a:r>
            <a:r>
              <a:rPr lang="en-IN" dirty="0" err="1"/>
              <a:t>arogya</a:t>
            </a:r>
            <a:r>
              <a:rPr lang="en-IN" dirty="0"/>
              <a:t> yojana (pm-jay), national health authority, government of </a:t>
            </a:r>
            <a:r>
              <a:rPr lang="en-IN" dirty="0" err="1"/>
              <a:t>india</a:t>
            </a:r>
            <a:r>
              <a:rPr lang="en-IN" dirty="0"/>
              <a:t>. </a:t>
            </a:r>
            <a:r>
              <a:rPr lang="en-IN" dirty="0">
                <a:hlinkClick r:id="rId3"/>
              </a:rPr>
              <a:t>https://pmjay.gov.in/about/pmjay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[3] Bharat, A. Ayushman </a:t>
            </a:r>
            <a:r>
              <a:rPr lang="en-IN" dirty="0" err="1"/>
              <a:t>bharat</a:t>
            </a:r>
            <a:r>
              <a:rPr lang="en-IN" dirty="0"/>
              <a:t>: An overview. national health authority, government of </a:t>
            </a:r>
            <a:r>
              <a:rPr lang="en-IN" dirty="0" err="1"/>
              <a:t>india</a:t>
            </a:r>
            <a:r>
              <a:rPr lang="en-IN" dirty="0"/>
              <a:t>. </a:t>
            </a:r>
            <a:r>
              <a:rPr lang="en-IN" dirty="0">
                <a:hlinkClick r:id="rId4"/>
              </a:rPr>
              <a:t>https://nha.gov.in/PM-JAY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[4] Bonatti, P. A., Decker, S., </a:t>
            </a:r>
            <a:r>
              <a:rPr lang="en-IN" dirty="0" err="1"/>
              <a:t>Polleres</a:t>
            </a:r>
            <a:r>
              <a:rPr lang="en-IN" dirty="0"/>
              <a:t>, A., and </a:t>
            </a:r>
            <a:r>
              <a:rPr lang="en-IN" dirty="0" err="1"/>
              <a:t>Presutti</a:t>
            </a:r>
            <a:r>
              <a:rPr lang="en-IN" dirty="0"/>
              <a:t>, V. Knowledge graphs: New directions for knowledge representation on the semantic web (</a:t>
            </a:r>
            <a:r>
              <a:rPr lang="en-IN" dirty="0" err="1"/>
              <a:t>dagstuhlseminar</a:t>
            </a:r>
            <a:r>
              <a:rPr lang="en-IN" dirty="0"/>
              <a:t> 18371). In </a:t>
            </a:r>
            <a:r>
              <a:rPr lang="en-IN" dirty="0" err="1"/>
              <a:t>Dagstuhl</a:t>
            </a:r>
            <a:r>
              <a:rPr lang="en-IN" dirty="0"/>
              <a:t> reports (2019), vol. 8, Schloss </a:t>
            </a:r>
            <a:r>
              <a:rPr lang="en-IN" dirty="0" err="1"/>
              <a:t>Dagstuhl</a:t>
            </a:r>
            <a:r>
              <a:rPr lang="en-IN" dirty="0"/>
              <a:t>-Leibniz-</a:t>
            </a:r>
            <a:r>
              <a:rPr lang="en-IN" dirty="0" err="1"/>
              <a:t>Zentrum</a:t>
            </a:r>
            <a:r>
              <a:rPr lang="en-IN" dirty="0"/>
              <a:t> </a:t>
            </a:r>
            <a:r>
              <a:rPr lang="en-IN" dirty="0" err="1"/>
              <a:t>fuer</a:t>
            </a:r>
            <a:r>
              <a:rPr lang="en-IN" dirty="0"/>
              <a:t> </a:t>
            </a:r>
            <a:r>
              <a:rPr lang="en-IN" dirty="0" err="1"/>
              <a:t>Informatik</a:t>
            </a:r>
            <a:r>
              <a:rPr lang="en-IN" dirty="0"/>
              <a:t>.</a:t>
            </a:r>
          </a:p>
          <a:p>
            <a:pPr lvl="1"/>
            <a:r>
              <a:rPr lang="en-US" dirty="0"/>
              <a:t>[5] Medium. Comparison of python </a:t>
            </a:r>
            <a:r>
              <a:rPr lang="en-US" dirty="0" err="1"/>
              <a:t>nlp</a:t>
            </a:r>
            <a:r>
              <a:rPr lang="en-US" dirty="0"/>
              <a:t> libraries. </a:t>
            </a:r>
            <a:r>
              <a:rPr lang="en-US" dirty="0">
                <a:hlinkClick r:id="rId5"/>
              </a:rPr>
              <a:t>https://medium.com/activewizards-machine-learning-company/comparison-of-top-6-python-nlp-libraries-c4ce160237eb</a:t>
            </a:r>
            <a:r>
              <a:rPr lang="en-US" dirty="0"/>
              <a:t> </a:t>
            </a:r>
          </a:p>
          <a:p>
            <a:pPr lvl="1"/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9E7B01-934B-E9D3-04B4-BEEAF537F4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398257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8390-38CF-01B8-3D65-EC02DBA8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14DC-98BC-A946-59D9-6FE238758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39" y="2055813"/>
            <a:ext cx="12088761" cy="4566212"/>
          </a:xfrm>
        </p:spPr>
        <p:txBody>
          <a:bodyPr>
            <a:normAutofit/>
          </a:bodyPr>
          <a:lstStyle/>
          <a:p>
            <a:pPr lvl="1"/>
            <a:r>
              <a:rPr lang="en-IN" dirty="0"/>
              <a:t>[6] Neo4j. Neo4j desktop. </a:t>
            </a:r>
            <a:r>
              <a:rPr lang="en-IN" dirty="0">
                <a:hlinkClick r:id="rId2"/>
              </a:rPr>
              <a:t>https://neo4j.com/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[7] NTU. Regular expressions. </a:t>
            </a:r>
            <a:r>
              <a:rPr lang="en-IN" dirty="0">
                <a:hlinkClick r:id="rId3"/>
              </a:rPr>
              <a:t>https://www3.ntu.edu.sg/home/ehchua/programming/howto/Regexe.html</a:t>
            </a:r>
            <a:r>
              <a:rPr lang="en-IN" dirty="0"/>
              <a:t> </a:t>
            </a:r>
          </a:p>
          <a:p>
            <a:pPr lvl="1"/>
            <a:r>
              <a:rPr lang="it-IT" dirty="0"/>
              <a:t>[8] OpenAI. Openai. </a:t>
            </a:r>
            <a:r>
              <a:rPr lang="it-IT" dirty="0">
                <a:hlinkClick r:id="rId4"/>
              </a:rPr>
              <a:t>https://platform.openai.com/docs/quickstart</a:t>
            </a:r>
            <a:r>
              <a:rPr lang="it-IT" dirty="0"/>
              <a:t> </a:t>
            </a:r>
            <a:endParaRPr lang="en-IN" dirty="0"/>
          </a:p>
          <a:p>
            <a:pPr lvl="1"/>
            <a:r>
              <a:rPr lang="en-US" dirty="0"/>
              <a:t>[9] Vidya, A. Building knowledge graph. </a:t>
            </a:r>
            <a:r>
              <a:rPr lang="en-US" dirty="0">
                <a:hlinkClick r:id="rId5"/>
              </a:rPr>
              <a:t>https://www.analyticsvidhya.com/blog/2019/10/how-to-build-knowledge-graph-text-using-spacy/</a:t>
            </a:r>
            <a:r>
              <a:rPr lang="en-US" dirty="0"/>
              <a:t> </a:t>
            </a:r>
            <a:endParaRPr lang="en-IN" dirty="0"/>
          </a:p>
          <a:p>
            <a:pPr lvl="1"/>
            <a:r>
              <a:rPr lang="en-US" dirty="0"/>
              <a:t>[10] </a:t>
            </a:r>
            <a:r>
              <a:rPr lang="en-US" dirty="0" err="1"/>
              <a:t>SpaCy</a:t>
            </a:r>
            <a:r>
              <a:rPr lang="en-US" dirty="0"/>
              <a:t>. Natural language processing using spacy. </a:t>
            </a:r>
            <a:r>
              <a:rPr lang="en-US" dirty="0">
                <a:hlinkClick r:id="rId6"/>
              </a:rPr>
              <a:t>https://spacy.io/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[11] </a:t>
            </a:r>
            <a:r>
              <a:rPr lang="en-US" dirty="0" err="1"/>
              <a:t>SpaCy</a:t>
            </a:r>
            <a:r>
              <a:rPr lang="en-US" dirty="0"/>
              <a:t>. Spacy </a:t>
            </a:r>
            <a:r>
              <a:rPr lang="en-US" dirty="0" err="1"/>
              <a:t>api</a:t>
            </a:r>
            <a:r>
              <a:rPr lang="en-US" dirty="0"/>
              <a:t>. </a:t>
            </a:r>
            <a:r>
              <a:rPr lang="en-US" dirty="0">
                <a:hlinkClick r:id="rId7"/>
              </a:rPr>
              <a:t>https://spacy.io/api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[12] </a:t>
            </a:r>
            <a:r>
              <a:rPr lang="en-US" dirty="0" err="1"/>
              <a:t>SpaCy</a:t>
            </a:r>
            <a:r>
              <a:rPr lang="en-US" dirty="0"/>
              <a:t>. Spacy </a:t>
            </a:r>
            <a:r>
              <a:rPr lang="en-US" dirty="0" err="1"/>
              <a:t>nlp</a:t>
            </a:r>
            <a:r>
              <a:rPr lang="en-US" dirty="0"/>
              <a:t> model performance evaluation. </a:t>
            </a:r>
            <a:r>
              <a:rPr lang="en-US" dirty="0">
                <a:hlinkClick r:id="rId8"/>
              </a:rPr>
              <a:t>https://spacy.io/api/scorer</a:t>
            </a:r>
            <a:r>
              <a:rPr lang="en-US" dirty="0"/>
              <a:t> </a:t>
            </a:r>
          </a:p>
          <a:p>
            <a:pPr lvl="1"/>
            <a:r>
              <a:rPr lang="it-IT" dirty="0"/>
              <a:t>Neo4j tutorial. </a:t>
            </a:r>
            <a:r>
              <a:rPr lang="it-IT" dirty="0">
                <a:hlinkClick r:id="rId9"/>
              </a:rPr>
              <a:t>https://www.tutorialspoint.com/neo4j/index.htm</a:t>
            </a:r>
            <a:r>
              <a:rPr lang="it-IT" dirty="0"/>
              <a:t> 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9E7B01-934B-E9D3-04B4-BEEAF537F4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349134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67A5-90F2-73EB-DEAD-5084DA780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41316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r>
              <a:rPr lang="en-IN" sz="4800" dirty="0">
                <a:latin typeface="Palatino Linotype" panose="02040502050505030304" pitchFamily="18" charset="0"/>
              </a:rPr>
              <a:t>A Framework for Building Knowledge Graph from Unstructured Data:</a:t>
            </a:r>
            <a:br>
              <a:rPr lang="en-IN" sz="4800" dirty="0">
                <a:latin typeface="Palatino Linotype" panose="02040502050505030304" pitchFamily="18" charset="0"/>
              </a:rPr>
            </a:br>
            <a:r>
              <a:rPr lang="en-IN" sz="2700" b="1" dirty="0">
                <a:latin typeface="Palatino Linotype" panose="02040502050505030304" pitchFamily="18" charset="0"/>
              </a:rPr>
              <a:t>Ayushman Bharat – Pradhan Mantri Jan Arogya Yojana</a:t>
            </a:r>
            <a:endParaRPr lang="en-IN" sz="4800" b="1" dirty="0">
              <a:latin typeface="Palatino Linotype" panose="020405020505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17576F-1852-5EF3-C451-56301941B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9676" r="33315" b="44848"/>
          <a:stretch/>
        </p:blipFill>
        <p:spPr>
          <a:xfrm>
            <a:off x="5134813" y="3481871"/>
            <a:ext cx="1922373" cy="18738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3EA0F60-9013-E225-4748-C852392ED950}"/>
              </a:ext>
            </a:extLst>
          </p:cNvPr>
          <p:cNvSpPr txBox="1">
            <a:spLocks/>
          </p:cNvSpPr>
          <p:nvPr/>
        </p:nvSpPr>
        <p:spPr>
          <a:xfrm>
            <a:off x="4494185" y="2200437"/>
            <a:ext cx="3203625" cy="138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b="1" dirty="0">
                <a:latin typeface="Palatino Linotype" panose="02040502050505030304" pitchFamily="18" charset="0"/>
              </a:rPr>
              <a:t>Master of Technology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latin typeface="Palatino Linotype" panose="02040502050505030304" pitchFamily="18" charset="0"/>
              </a:rPr>
              <a:t>(Computer Science)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5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b="1" dirty="0">
                <a:latin typeface="Palatino Linotype" panose="02040502050505030304" pitchFamily="18" charset="0"/>
              </a:rPr>
              <a:t>Suvam Gurung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latin typeface="Palatino Linotype" panose="02040502050505030304" pitchFamily="18" charset="0"/>
              </a:rPr>
              <a:t>(Regd.No.:20559)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877AAD-BB5F-8BB4-E061-34646313C8D7}"/>
              </a:ext>
            </a:extLst>
          </p:cNvPr>
          <p:cNvSpPr txBox="1">
            <a:spLocks/>
          </p:cNvSpPr>
          <p:nvPr/>
        </p:nvSpPr>
        <p:spPr>
          <a:xfrm>
            <a:off x="2717797" y="5413234"/>
            <a:ext cx="6756400" cy="93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b="1" dirty="0"/>
              <a:t>SRI SATHYA SAI INSTITUTE OF HIGHER LEARNING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b="1" dirty="0"/>
              <a:t>(Deemed to be University)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8919C61-B9B2-E36F-C6B7-0001ED90BD3C}"/>
              </a:ext>
            </a:extLst>
          </p:cNvPr>
          <p:cNvSpPr txBox="1">
            <a:spLocks/>
          </p:cNvSpPr>
          <p:nvPr/>
        </p:nvSpPr>
        <p:spPr>
          <a:xfrm>
            <a:off x="1482192" y="6204710"/>
            <a:ext cx="9227612" cy="6010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400" dirty="0">
                <a:latin typeface="Palatino Linotype" panose="02040502050505030304" pitchFamily="18" charset="0"/>
              </a:rPr>
              <a:t>Department  of  Mathematics  and  Computer  Science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400" dirty="0" err="1">
                <a:latin typeface="Palatino Linotype" panose="02040502050505030304" pitchFamily="18" charset="0"/>
              </a:rPr>
              <a:t>Prasanthi</a:t>
            </a:r>
            <a:r>
              <a:rPr lang="en-IN" sz="1400" dirty="0">
                <a:latin typeface="Palatino Linotype" panose="02040502050505030304" pitchFamily="18" charset="0"/>
              </a:rPr>
              <a:t>  Nilayam  Campus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400" dirty="0">
                <a:latin typeface="Palatino Linotype" panose="02040502050505030304" pitchFamily="18" charset="0"/>
              </a:rPr>
              <a:t>May, 2023</a:t>
            </a:r>
          </a:p>
        </p:txBody>
      </p:sp>
    </p:spTree>
    <p:extLst>
      <p:ext uri="{BB962C8B-B14F-4D97-AF65-F5344CB8AC3E}">
        <p14:creationId xmlns:p14="http://schemas.microsoft.com/office/powerpoint/2010/main" val="416827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9AD1-CD39-7FB9-A0B7-173F9183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Objective &amp; Key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5319-BFFA-9D8E-BF72-AFC854CBC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  <a:p>
            <a:pPr lvl="1"/>
            <a:r>
              <a:rPr lang="en-IN" dirty="0"/>
              <a:t>Create a Framework to Build Knowledge Graph from Unstructured Data, primarily focusing on PMJAY’s overall process flow for a patient which are documented as PDFs.</a:t>
            </a:r>
          </a:p>
          <a:p>
            <a:r>
              <a:rPr lang="en-IN" dirty="0"/>
              <a:t>Key Contributions</a:t>
            </a:r>
          </a:p>
          <a:p>
            <a:pPr lvl="1"/>
            <a:r>
              <a:rPr lang="en-IN" dirty="0"/>
              <a:t>Framework that creates Graph Database from Unstructured Data</a:t>
            </a:r>
          </a:p>
          <a:p>
            <a:pPr lvl="1"/>
            <a:r>
              <a:rPr lang="en-IN" dirty="0"/>
              <a:t>Training Corpus for Domain-Specific NLP Model for Entity-Recognition in PMJAY documents.</a:t>
            </a:r>
          </a:p>
          <a:p>
            <a:pPr lvl="1"/>
            <a:r>
              <a:rPr lang="en-IN" dirty="0"/>
              <a:t>Domain-specific NER Model itself.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587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60D9-CD5C-465E-0E4D-798C1B56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80000" cy="6999889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Literature 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2F404-9FCF-6027-5287-27CEE5E8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99" y="0"/>
            <a:ext cx="7512001" cy="6858000"/>
          </a:xfrm>
        </p:spPr>
        <p:txBody>
          <a:bodyPr anchor="ctr">
            <a:normAutofit/>
          </a:bodyPr>
          <a:lstStyle/>
          <a:p>
            <a:pPr lvl="1"/>
            <a:r>
              <a:rPr lang="en-IN" sz="3600" dirty="0"/>
              <a:t>Knowledge Graph</a:t>
            </a:r>
          </a:p>
          <a:p>
            <a:pPr lvl="1"/>
            <a:r>
              <a:rPr lang="en-IN" sz="3600" dirty="0"/>
              <a:t>Ayushman Bharat – PMJAY</a:t>
            </a:r>
          </a:p>
          <a:p>
            <a:pPr lvl="1"/>
            <a:r>
              <a:rPr lang="en-IN" sz="3600" dirty="0"/>
              <a:t>Overall Process Flow of PMJAY</a:t>
            </a:r>
          </a:p>
        </p:txBody>
      </p:sp>
    </p:spTree>
    <p:extLst>
      <p:ext uri="{BB962C8B-B14F-4D97-AF65-F5344CB8AC3E}">
        <p14:creationId xmlns:p14="http://schemas.microsoft.com/office/powerpoint/2010/main" val="42130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921F-F791-052E-CF62-414E392C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434"/>
            <a:ext cx="12192000" cy="1324800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IN" b="1" dirty="0"/>
              <a:t>Knowledge Graph</a:t>
            </a:r>
          </a:p>
        </p:txBody>
      </p:sp>
      <p:pic>
        <p:nvPicPr>
          <p:cNvPr id="1026" name="Picture 2" descr="Knowledge Graphs for Utilities – the only reasonable way to ...">
            <a:extLst>
              <a:ext uri="{FF2B5EF4-FFF2-40B4-BE49-F238E27FC236}">
                <a16:creationId xmlns:a16="http://schemas.microsoft.com/office/drawing/2014/main" id="{CF05731B-2FE4-C4AE-F076-3A908149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915">
                        <a14:foregroundMark x1="3675" y1="75816" x2="6581" y2="68546"/>
                        <a14:foregroundMark x1="13932" y1="66320" x2="13932" y2="66320"/>
                        <a14:foregroundMark x1="9145" y1="59199" x2="15470" y2="59347"/>
                        <a14:backgroundMark x1="3675" y1="32493" x2="24017" y2="2671"/>
                        <a14:backgroundMark x1="3675" y1="32344" x2="8034" y2="51780"/>
                        <a14:backgroundMark x1="1966" y1="85163" x2="48803" y2="93323"/>
                        <a14:backgroundMark x1="7692" y1="62018" x2="14103" y2="64095"/>
                        <a14:backgroundMark x1="13590" y1="64243" x2="10513" y2="66914"/>
                        <a14:backgroundMark x1="9658" y1="67062" x2="6838" y2="6142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85" y="2172700"/>
            <a:ext cx="7492111" cy="43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563C6F-227E-B2CB-2A9C-3C1F9AD8E013}"/>
              </a:ext>
            </a:extLst>
          </p:cNvPr>
          <p:cNvSpPr txBox="1"/>
          <p:nvPr/>
        </p:nvSpPr>
        <p:spPr>
          <a:xfrm>
            <a:off x="213857" y="2172700"/>
            <a:ext cx="54901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Graph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Entities -&gt; Nodes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Relationships -&gt;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Stores Semantic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Search engines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Recommendation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Natural Language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Social networks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34798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Chart 18">
                <a:extLst>
                  <a:ext uri="{FF2B5EF4-FFF2-40B4-BE49-F238E27FC236}">
                    <a16:creationId xmlns:a16="http://schemas.microsoft.com/office/drawing/2014/main" id="{50CE2BD6-3C3E-A636-F1FD-94C4B4DB484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93414378"/>
                  </p:ext>
                </p:extLst>
              </p:nvPr>
            </p:nvGraphicFramePr>
            <p:xfrm>
              <a:off x="2348836" y="1331235"/>
              <a:ext cx="7018590" cy="53089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9" name="Chart 18">
                <a:extLst>
                  <a:ext uri="{FF2B5EF4-FFF2-40B4-BE49-F238E27FC236}">
                    <a16:creationId xmlns:a16="http://schemas.microsoft.com/office/drawing/2014/main" id="{50CE2BD6-3C3E-A636-F1FD-94C4B4DB48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8836" y="1331235"/>
                <a:ext cx="7018590" cy="53089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7FEC9D5-3F0E-4055-52F3-B47CD6CB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37" y="1646"/>
            <a:ext cx="12192000" cy="1324800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ctr"/>
            <a:r>
              <a:rPr lang="en-IN" b="1" dirty="0"/>
              <a:t>Ayushman Bharat:</a:t>
            </a:r>
            <a:br>
              <a:rPr lang="en-IN" b="1" dirty="0"/>
            </a:br>
            <a:r>
              <a:rPr lang="en-IN" b="1" dirty="0"/>
              <a:t>Pradhan Mantri Jan Arogya Yojana (AB-PMJAY)</a:t>
            </a:r>
          </a:p>
        </p:txBody>
      </p:sp>
      <p:pic>
        <p:nvPicPr>
          <p:cNvPr id="1026" name="Picture 2" descr="Ayushman Bharat Yojana - Wikipedia">
            <a:extLst>
              <a:ext uri="{FF2B5EF4-FFF2-40B4-BE49-F238E27FC236}">
                <a16:creationId xmlns:a16="http://schemas.microsoft.com/office/drawing/2014/main" id="{3033A647-4FB2-FC7D-438D-309FF29D8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55" y="2796840"/>
            <a:ext cx="2586752" cy="258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rnath Lion Capital Of Ashoka Pillars Of Ashoka Varanasi State Emblem Of India  PNG, Clipart, Area, … | Indian flag wallpaper, National symbols, National  flag india">
            <a:extLst>
              <a:ext uri="{FF2B5EF4-FFF2-40B4-BE49-F238E27FC236}">
                <a16:creationId xmlns:a16="http://schemas.microsoft.com/office/drawing/2014/main" id="{76BAA36A-8501-841D-E0BB-36117AC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753" r="899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593" y="1616562"/>
            <a:ext cx="825487" cy="95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D69A33-94A0-7C11-C992-DBB42C324622}"/>
              </a:ext>
            </a:extLst>
          </p:cNvPr>
          <p:cNvSpPr txBox="1"/>
          <p:nvPr/>
        </p:nvSpPr>
        <p:spPr>
          <a:xfrm rot="18693847">
            <a:off x="6136008" y="4943660"/>
            <a:ext cx="188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50 Crore Individuals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EA3F78-E394-8752-2B14-2275B6C5AC09}"/>
              </a:ext>
            </a:extLst>
          </p:cNvPr>
          <p:cNvSpPr txBox="1"/>
          <p:nvPr/>
        </p:nvSpPr>
        <p:spPr>
          <a:xfrm rot="2656209">
            <a:off x="6079179" y="2492420"/>
            <a:ext cx="2203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1500 Medical Procedures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DF748-9718-9F01-7BC0-72A6137627B5}"/>
              </a:ext>
            </a:extLst>
          </p:cNvPr>
          <p:cNvSpPr txBox="1"/>
          <p:nvPr/>
        </p:nvSpPr>
        <p:spPr>
          <a:xfrm rot="2668225">
            <a:off x="2982310" y="4783427"/>
            <a:ext cx="3256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Pre- &amp; Post Hospitalization Expenses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CBC8A4-1549-49F5-BB52-1F5DC691E9B5}"/>
              </a:ext>
            </a:extLst>
          </p:cNvPr>
          <p:cNvSpPr txBox="1"/>
          <p:nvPr/>
        </p:nvSpPr>
        <p:spPr>
          <a:xfrm rot="18757323">
            <a:off x="3782190" y="2492421"/>
            <a:ext cx="156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Healthcare Scheme</a:t>
            </a:r>
          </a:p>
        </p:txBody>
      </p:sp>
    </p:spTree>
    <p:extLst>
      <p:ext uri="{BB962C8B-B14F-4D97-AF65-F5344CB8AC3E}">
        <p14:creationId xmlns:p14="http://schemas.microsoft.com/office/powerpoint/2010/main" val="11759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C9D5-3F0E-4055-52F3-B47CD6CB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4800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ctr"/>
            <a:r>
              <a:rPr lang="en-IN" b="1" dirty="0"/>
              <a:t>Overall Process Flow for a Patient</a:t>
            </a: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892B1165-6608-7E5D-C9AA-82E88D83B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522" y="1513489"/>
            <a:ext cx="11318955" cy="51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0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5254</TotalTime>
  <Words>1795</Words>
  <Application>Microsoft Office PowerPoint</Application>
  <PresentationFormat>Widescreen</PresentationFormat>
  <Paragraphs>396</Paragraphs>
  <Slides>43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Amethyst</vt:lpstr>
      <vt:lpstr>Arial</vt:lpstr>
      <vt:lpstr>Calibri</vt:lpstr>
      <vt:lpstr>Calibri Light</vt:lpstr>
      <vt:lpstr>Palatino Linotype</vt:lpstr>
      <vt:lpstr>Sitka Heading Semibold</vt:lpstr>
      <vt:lpstr>Söhne</vt:lpstr>
      <vt:lpstr>Office Theme</vt:lpstr>
      <vt:lpstr>PowerPoint Presentation</vt:lpstr>
      <vt:lpstr>A Framework for Building Knowledge Graph from Unstructured Data: Pradhan Mantri Jan Arogya Yojana (PMJAY)</vt:lpstr>
      <vt:lpstr>Contents</vt:lpstr>
      <vt:lpstr>Introduction</vt:lpstr>
      <vt:lpstr>Objective &amp; Key Contributions</vt:lpstr>
      <vt:lpstr>Literature Review</vt:lpstr>
      <vt:lpstr>Knowledge Graph</vt:lpstr>
      <vt:lpstr>Ayushman Bharat: Pradhan Mantri Jan Arogya Yojana (AB-PMJAY)</vt:lpstr>
      <vt:lpstr>Overall Process Flow for a Patient</vt:lpstr>
      <vt:lpstr>Beneficiary Identification</vt:lpstr>
      <vt:lpstr>Consultation</vt:lpstr>
      <vt:lpstr>PowerPoint Presentation</vt:lpstr>
      <vt:lpstr>Objective &amp; Key Contributions</vt:lpstr>
      <vt:lpstr>Behind the Scene</vt:lpstr>
      <vt:lpstr>Overall Process Flow for a Patient</vt:lpstr>
      <vt:lpstr>Methodology</vt:lpstr>
      <vt:lpstr>Framework</vt:lpstr>
      <vt:lpstr>Framework</vt:lpstr>
      <vt:lpstr>PowerPoint Presentation</vt:lpstr>
      <vt:lpstr>Framework</vt:lpstr>
      <vt:lpstr>PowerPoint Presentation</vt:lpstr>
      <vt:lpstr>PowerPoint Presentation</vt:lpstr>
      <vt:lpstr>Framework</vt:lpstr>
      <vt:lpstr>PowerPoint Presentation</vt:lpstr>
      <vt:lpstr>PowerPoint Presentation</vt:lpstr>
      <vt:lpstr>Framework</vt:lpstr>
      <vt:lpstr>PowerPoint Presentation</vt:lpstr>
      <vt:lpstr>PowerPoint Presentation</vt:lpstr>
      <vt:lpstr>Framework</vt:lpstr>
      <vt:lpstr>PowerPoint Presentation</vt:lpstr>
      <vt:lpstr>PowerPoint Presentation</vt:lpstr>
      <vt:lpstr>Framework</vt:lpstr>
      <vt:lpstr>PowerPoint Presentation</vt:lpstr>
      <vt:lpstr>PowerPoint Presentation</vt:lpstr>
      <vt:lpstr>Framework</vt:lpstr>
      <vt:lpstr>Results : PMJAY Overall Process Flow</vt:lpstr>
      <vt:lpstr>PowerPoint Presentation</vt:lpstr>
      <vt:lpstr>PowerPoint Presentation</vt:lpstr>
      <vt:lpstr>PowerPoint Presentation</vt:lpstr>
      <vt:lpstr>Future Scope</vt:lpstr>
      <vt:lpstr>Future Scope</vt:lpstr>
      <vt:lpstr>Future Scope</vt:lpstr>
      <vt:lpstr>A Framework for Building Knowledge Graph from Unstructured Data: Ayushman Bharat – Pradhan Mantri Jan Arogya Yojana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for Building Knowledge Graph from Unstructured Data: Ayushman Bharat – Pradhan Mantri Jan Arogya Yojana</dc:title>
  <dc:creator>Suvam Gurung</dc:creator>
  <cp:lastModifiedBy>Suvam Gurung</cp:lastModifiedBy>
  <cp:revision>13</cp:revision>
  <dcterms:created xsi:type="dcterms:W3CDTF">2023-04-25T07:40:02Z</dcterms:created>
  <dcterms:modified xsi:type="dcterms:W3CDTF">2023-05-05T13:05:40Z</dcterms:modified>
</cp:coreProperties>
</file>